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634" r:id="rId3"/>
    <p:sldId id="683" r:id="rId4"/>
    <p:sldId id="721" r:id="rId5"/>
    <p:sldId id="465" r:id="rId6"/>
    <p:sldId id="722" r:id="rId7"/>
    <p:sldId id="258" r:id="rId8"/>
    <p:sldId id="723" r:id="rId9"/>
    <p:sldId id="724" r:id="rId10"/>
    <p:sldId id="726" r:id="rId11"/>
    <p:sldId id="727" r:id="rId12"/>
    <p:sldId id="728" r:id="rId13"/>
    <p:sldId id="729" r:id="rId14"/>
    <p:sldId id="730" r:id="rId15"/>
    <p:sldId id="732" r:id="rId16"/>
    <p:sldId id="733" r:id="rId17"/>
    <p:sldId id="466" r:id="rId18"/>
    <p:sldId id="731" r:id="rId19"/>
    <p:sldId id="696" r:id="rId20"/>
    <p:sldId id="546" r:id="rId21"/>
    <p:sldId id="446" r:id="rId22"/>
    <p:sldId id="735" r:id="rId23"/>
    <p:sldId id="447" r:id="rId24"/>
    <p:sldId id="734" r:id="rId25"/>
    <p:sldId id="736" r:id="rId26"/>
    <p:sldId id="548" r:id="rId27"/>
    <p:sldId id="529" r:id="rId28"/>
    <p:sldId id="530" r:id="rId29"/>
    <p:sldId id="532" r:id="rId30"/>
    <p:sldId id="689" r:id="rId31"/>
    <p:sldId id="737" r:id="rId32"/>
    <p:sldId id="738" r:id="rId33"/>
    <p:sldId id="739" r:id="rId34"/>
    <p:sldId id="692" r:id="rId35"/>
    <p:sldId id="690" r:id="rId36"/>
    <p:sldId id="691" r:id="rId37"/>
    <p:sldId id="693" r:id="rId38"/>
    <p:sldId id="694" r:id="rId39"/>
    <p:sldId id="740" r:id="rId40"/>
    <p:sldId id="741" r:id="rId41"/>
    <p:sldId id="695" r:id="rId42"/>
    <p:sldId id="656" r:id="rId43"/>
    <p:sldId id="631" r:id="rId44"/>
    <p:sldId id="655" r:id="rId45"/>
    <p:sldId id="697" r:id="rId46"/>
    <p:sldId id="639" r:id="rId47"/>
    <p:sldId id="664" r:id="rId48"/>
    <p:sldId id="698" r:id="rId49"/>
    <p:sldId id="497" r:id="rId50"/>
    <p:sldId id="685" r:id="rId51"/>
    <p:sldId id="700" r:id="rId52"/>
    <p:sldId id="701" r:id="rId53"/>
    <p:sldId id="703" r:id="rId54"/>
    <p:sldId id="704" r:id="rId55"/>
    <p:sldId id="705" r:id="rId56"/>
    <p:sldId id="702" r:id="rId57"/>
    <p:sldId id="707" r:id="rId58"/>
    <p:sldId id="706" r:id="rId59"/>
    <p:sldId id="621" r:id="rId60"/>
    <p:sldId id="709" r:id="rId61"/>
    <p:sldId id="665" r:id="rId62"/>
    <p:sldId id="491" r:id="rId63"/>
    <p:sldId id="616" r:id="rId64"/>
    <p:sldId id="499" r:id="rId65"/>
    <p:sldId id="684" r:id="rId66"/>
    <p:sldId id="635" r:id="rId67"/>
    <p:sldId id="636" r:id="rId68"/>
    <p:sldId id="633" r:id="rId69"/>
    <p:sldId id="643" r:id="rId70"/>
    <p:sldId id="658" r:id="rId71"/>
    <p:sldId id="659" r:id="rId72"/>
    <p:sldId id="660" r:id="rId73"/>
    <p:sldId id="661" r:id="rId74"/>
    <p:sldId id="638" r:id="rId75"/>
    <p:sldId id="641" r:id="rId76"/>
    <p:sldId id="666" r:id="rId77"/>
    <p:sldId id="668" r:id="rId78"/>
    <p:sldId id="716" r:id="rId79"/>
    <p:sldId id="720" r:id="rId80"/>
    <p:sldId id="718" r:id="rId81"/>
    <p:sldId id="686" r:id="rId82"/>
    <p:sldId id="687" r:id="rId83"/>
    <p:sldId id="688" r:id="rId84"/>
    <p:sldId id="710" r:id="rId85"/>
    <p:sldId id="711" r:id="rId86"/>
    <p:sldId id="712" r:id="rId87"/>
    <p:sldId id="713" r:id="rId88"/>
    <p:sldId id="714" r:id="rId89"/>
    <p:sldId id="715" r:id="rId90"/>
    <p:sldId id="676" r:id="rId91"/>
    <p:sldId id="679" r:id="rId92"/>
    <p:sldId id="680" r:id="rId93"/>
    <p:sldId id="545" r:id="rId94"/>
    <p:sldId id="524" r:id="rId95"/>
    <p:sldId id="495" r:id="rId96"/>
    <p:sldId id="552" r:id="rId97"/>
    <p:sldId id="537" r:id="rId98"/>
    <p:sldId id="493" r:id="rId99"/>
    <p:sldId id="492" r:id="rId100"/>
    <p:sldId id="571" r:id="rId101"/>
    <p:sldId id="591" r:id="rId102"/>
    <p:sldId id="600" r:id="rId103"/>
    <p:sldId id="615" r:id="rId104"/>
    <p:sldId id="601" r:id="rId105"/>
    <p:sldId id="572" r:id="rId106"/>
    <p:sldId id="606" r:id="rId107"/>
    <p:sldId id="608" r:id="rId108"/>
    <p:sldId id="607" r:id="rId109"/>
    <p:sldId id="602" r:id="rId110"/>
    <p:sldId id="612"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683"/>
          </p14:sldIdLst>
        </p14:section>
        <p14:section name="Introduction" id="{352E8C86-8652-4C29-AB70-F69134E40944}">
          <p14:sldIdLst>
            <p14:sldId id="721"/>
            <p14:sldId id="465"/>
            <p14:sldId id="722"/>
            <p14:sldId id="258"/>
            <p14:sldId id="723"/>
            <p14:sldId id="724"/>
          </p14:sldIdLst>
        </p14:section>
        <p14:section name="Background: biting" id="{FE86DB92-04BE-4093-B18F-725E772AD23E}">
          <p14:sldIdLst>
            <p14:sldId id="726"/>
            <p14:sldId id="727"/>
            <p14:sldId id="728"/>
            <p14:sldId id="729"/>
            <p14:sldId id="730"/>
            <p14:sldId id="732"/>
            <p14:sldId id="733"/>
            <p14:sldId id="466"/>
            <p14:sldId id="731"/>
            <p14:sldId id="696"/>
            <p14:sldId id="546"/>
            <p14:sldId id="446"/>
            <p14:sldId id="735"/>
            <p14:sldId id="447"/>
            <p14:sldId id="734"/>
            <p14:sldId id="736"/>
            <p14:sldId id="548"/>
            <p14:sldId id="529"/>
            <p14:sldId id="530"/>
            <p14:sldId id="532"/>
          </p14:sldIdLst>
        </p14:section>
        <p14:section name="Background: PH distributions" id="{7B7AF5CF-9EF4-44C1-AB25-C554D8B6E0EE}">
          <p14:sldIdLst>
            <p14:sldId id="689"/>
            <p14:sldId id="737"/>
            <p14:sldId id="738"/>
            <p14:sldId id="739"/>
            <p14:sldId id="692"/>
            <p14:sldId id="690"/>
            <p14:sldId id="691"/>
            <p14:sldId id="693"/>
            <p14:sldId id="694"/>
            <p14:sldId id="740"/>
            <p14:sldId id="741"/>
            <p14:sldId id="695"/>
          </p14:sldIdLst>
        </p14:section>
        <p14:section name="Demographic model" id="{77B3949A-A551-41FC-9AB7-5DB05BD16C34}">
          <p14:sldIdLst>
            <p14:sldId id="656"/>
            <p14:sldId id="631"/>
            <p14:sldId id="655"/>
            <p14:sldId id="697"/>
            <p14:sldId id="639"/>
            <p14:sldId id="664"/>
            <p14:sldId id="698"/>
            <p14:sldId id="497"/>
          </p14:sldIdLst>
        </p14:section>
        <p14:section name="Transmission model" id="{631F2365-A7A3-499E-BB83-6A4710EB386C}">
          <p14:sldIdLst>
            <p14:sldId id="685"/>
            <p14:sldId id="700"/>
            <p14:sldId id="701"/>
            <p14:sldId id="703"/>
            <p14:sldId id="704"/>
            <p14:sldId id="705"/>
            <p14:sldId id="702"/>
            <p14:sldId id="707"/>
            <p14:sldId id="706"/>
            <p14:sldId id="621"/>
            <p14:sldId id="709"/>
            <p14:sldId id="665"/>
            <p14:sldId id="491"/>
            <p14:sldId id="616"/>
          </p14:sldIdLst>
        </p14:section>
        <p14:section name="Case study models" id="{F9C90C90-FBE0-4D9A-8F30-22D1BD4BADD5}">
          <p14:sldIdLst>
            <p14:sldId id="499"/>
            <p14:sldId id="684"/>
            <p14:sldId id="635"/>
            <p14:sldId id="636"/>
            <p14:sldId id="633"/>
            <p14:sldId id="643"/>
            <p14:sldId id="658"/>
            <p14:sldId id="659"/>
            <p14:sldId id="660"/>
            <p14:sldId id="661"/>
            <p14:sldId id="638"/>
            <p14:sldId id="641"/>
            <p14:sldId id="666"/>
            <p14:sldId id="668"/>
            <p14:sldId id="716"/>
            <p14:sldId id="720"/>
            <p14:sldId id="718"/>
          </p14:sldIdLst>
        </p14:section>
        <p14:section name="Results" id="{7A0A172B-7336-42B5-BD44-60D841730090}">
          <p14:sldIdLst>
            <p14:sldId id="686"/>
            <p14:sldId id="687"/>
            <p14:sldId id="688"/>
            <p14:sldId id="710"/>
            <p14:sldId id="711"/>
            <p14:sldId id="712"/>
            <p14:sldId id="713"/>
            <p14:sldId id="714"/>
            <p14:sldId id="715"/>
            <p14:sldId id="676"/>
          </p14:sldIdLst>
        </p14:section>
        <p14:section name="Discussion" id="{420E7C0F-9258-42C1-9285-EC94C632C678}">
          <p14:sldIdLst>
            <p14:sldId id="679"/>
            <p14:sldId id="680"/>
            <p14:sldId id="545"/>
            <p14:sldId id="524"/>
            <p14:sldId id="495"/>
            <p14:sldId id="552"/>
            <p14:sldId id="537"/>
            <p14:sldId id="493"/>
            <p14:sldId id="492"/>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399"/>
    <a:srgbClr val="FFFFFF"/>
    <a:srgbClr val="F2F2F2"/>
    <a:srgbClr val="E7298A"/>
    <a:srgbClr val="7570B3"/>
    <a:srgbClr val="D95F02"/>
    <a:srgbClr val="1B9E77"/>
    <a:srgbClr val="FF8F8F"/>
    <a:srgbClr val="008AA0"/>
    <a:srgbClr val="3EB4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75586" autoAdjust="0"/>
  </p:normalViewPr>
  <p:slideViewPr>
    <p:cSldViewPr snapToGrid="0">
      <p:cViewPr varScale="1">
        <p:scale>
          <a:sx n="77" d="100"/>
          <a:sy n="77" d="100"/>
        </p:scale>
        <p:origin x="984" y="2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2/28/2025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5</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26</a:t>
            </a:fld>
            <a:endParaRPr lang="en-US"/>
          </a:p>
        </p:txBody>
      </p:sp>
    </p:spTree>
    <p:extLst>
      <p:ext uri="{BB962C8B-B14F-4D97-AF65-F5344CB8AC3E}">
        <p14:creationId xmlns:p14="http://schemas.microsoft.com/office/powerpoint/2010/main" val="209152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46</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47</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68A2-C27E-4430-F4E4-3C2EDC21D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7746E-66BA-CCA1-7E76-4ED0074647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461B5-4A2E-A998-9468-E4BC09EC9A2F}"/>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E0ED0A9F-86C9-53B1-CF74-665DC272DE05}"/>
              </a:ext>
            </a:extLst>
          </p:cNvPr>
          <p:cNvSpPr>
            <a:spLocks noGrp="1"/>
          </p:cNvSpPr>
          <p:nvPr>
            <p:ph type="sldNum" sz="quarter" idx="5"/>
          </p:nvPr>
        </p:nvSpPr>
        <p:spPr/>
        <p:txBody>
          <a:bodyPr/>
          <a:lstStyle/>
          <a:p>
            <a:fld id="{27C01925-430B-46EA-AA64-18D6AEE2C748}" type="slidenum">
              <a:rPr lang="en-US" smtClean="0"/>
              <a:t>48</a:t>
            </a:fld>
            <a:endParaRPr lang="en-US"/>
          </a:p>
        </p:txBody>
      </p:sp>
    </p:spTree>
    <p:extLst>
      <p:ext uri="{BB962C8B-B14F-4D97-AF65-F5344CB8AC3E}">
        <p14:creationId xmlns:p14="http://schemas.microsoft.com/office/powerpoint/2010/main" val="3790998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49</a:t>
            </a:fld>
            <a:endParaRPr lang="en-US"/>
          </a:p>
        </p:txBody>
      </p:sp>
    </p:spTree>
    <p:extLst>
      <p:ext uri="{BB962C8B-B14F-4D97-AF65-F5344CB8AC3E}">
        <p14:creationId xmlns:p14="http://schemas.microsoft.com/office/powerpoint/2010/main" val="1322702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59</a:t>
            </a:fld>
            <a:endParaRPr lang="en-US"/>
          </a:p>
        </p:txBody>
      </p:sp>
    </p:spTree>
    <p:extLst>
      <p:ext uri="{BB962C8B-B14F-4D97-AF65-F5344CB8AC3E}">
        <p14:creationId xmlns:p14="http://schemas.microsoft.com/office/powerpoint/2010/main" val="1986356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61</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63</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64</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67</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0E06-71B1-8069-28FF-BDA6AFCC7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B50B56-E0EC-E977-8954-A35314DF0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F3B46-B99A-91D6-C673-D3F356B6B03C}"/>
              </a:ext>
            </a:extLst>
          </p:cNvPr>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a:extLst>
              <a:ext uri="{FF2B5EF4-FFF2-40B4-BE49-F238E27FC236}">
                <a16:creationId xmlns:a16="http://schemas.microsoft.com/office/drawing/2014/main" id="{48954B4A-A0D2-50DF-EB30-A476C8BE8C19}"/>
              </a:ext>
            </a:extLst>
          </p:cNvPr>
          <p:cNvSpPr>
            <a:spLocks noGrp="1"/>
          </p:cNvSpPr>
          <p:nvPr>
            <p:ph type="sldNum" sz="quarter" idx="5"/>
          </p:nvPr>
        </p:nvSpPr>
        <p:spPr/>
        <p:txBody>
          <a:bodyPr/>
          <a:lstStyle/>
          <a:p>
            <a:fld id="{EF1C549B-E2F9-415A-A762-2A00E221FAA8}" type="slidenum">
              <a:rPr lang="en-US" smtClean="0"/>
              <a:t>6</a:t>
            </a:fld>
            <a:endParaRPr lang="en-US"/>
          </a:p>
        </p:txBody>
      </p:sp>
    </p:spTree>
    <p:extLst>
      <p:ext uri="{BB962C8B-B14F-4D97-AF65-F5344CB8AC3E}">
        <p14:creationId xmlns:p14="http://schemas.microsoft.com/office/powerpoint/2010/main" val="670058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74</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92</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94</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95</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7</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EA151-B381-9954-C2A5-144E0579B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1DE56-2CE5-AF78-C572-89EEAE93A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2ACA0-2DB4-6AFE-C11A-1E9A70E22CA7}"/>
              </a:ext>
            </a:extLst>
          </p:cNvPr>
          <p:cNvSpPr>
            <a:spLocks noGrp="1"/>
          </p:cNvSpPr>
          <p:nvPr>
            <p:ph type="body" idx="1"/>
          </p:nvPr>
        </p:nvSpPr>
        <p:spPr/>
        <p:txBody>
          <a:bodyPr/>
          <a:lstStyle/>
          <a:p>
            <a:r>
              <a:rPr lang="en-US" dirty="0"/>
              <a:t>Emerging infectious diseases </a:t>
            </a:r>
          </a:p>
        </p:txBody>
      </p:sp>
      <p:sp>
        <p:nvSpPr>
          <p:cNvPr id="4" name="Slide Number Placeholder 3">
            <a:extLst>
              <a:ext uri="{FF2B5EF4-FFF2-40B4-BE49-F238E27FC236}">
                <a16:creationId xmlns:a16="http://schemas.microsoft.com/office/drawing/2014/main" id="{B49F496E-82F9-6617-29D1-50FADBC51ECF}"/>
              </a:ext>
            </a:extLst>
          </p:cNvPr>
          <p:cNvSpPr>
            <a:spLocks noGrp="1"/>
          </p:cNvSpPr>
          <p:nvPr>
            <p:ph type="sldNum" sz="quarter" idx="5"/>
          </p:nvPr>
        </p:nvSpPr>
        <p:spPr/>
        <p:txBody>
          <a:bodyPr/>
          <a:lstStyle/>
          <a:p>
            <a:fld id="{42B115B3-A908-4DD1-B9FB-D7CDD037DBA1}" type="slidenum">
              <a:rPr lang="en-US" smtClean="0"/>
              <a:t>8</a:t>
            </a:fld>
            <a:endParaRPr lang="en-US"/>
          </a:p>
        </p:txBody>
      </p:sp>
    </p:spTree>
    <p:extLst>
      <p:ext uri="{BB962C8B-B14F-4D97-AF65-F5344CB8AC3E}">
        <p14:creationId xmlns:p14="http://schemas.microsoft.com/office/powerpoint/2010/main" val="336874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Greatly over-predicts the proportion of mosquitoes that bite early on</a:t>
            </a:r>
          </a:p>
        </p:txBody>
      </p:sp>
      <p:sp>
        <p:nvSpPr>
          <p:cNvPr id="4" name="Slide Number Placeholder 3"/>
          <p:cNvSpPr>
            <a:spLocks noGrp="1"/>
          </p:cNvSpPr>
          <p:nvPr>
            <p:ph type="sldNum" sz="quarter" idx="5"/>
          </p:nvPr>
        </p:nvSpPr>
        <p:spPr/>
        <p:txBody>
          <a:bodyPr/>
          <a:lstStyle/>
          <a:p>
            <a:fld id="{42B115B3-A908-4DD1-B9FB-D7CDD037DBA1}" type="slidenum">
              <a:rPr lang="en-US" smtClean="0"/>
              <a:t>16</a:t>
            </a:fld>
            <a:endParaRPr lang="en-US"/>
          </a:p>
        </p:txBody>
      </p:sp>
    </p:spTree>
    <p:extLst>
      <p:ext uri="{BB962C8B-B14F-4D97-AF65-F5344CB8AC3E}">
        <p14:creationId xmlns:p14="http://schemas.microsoft.com/office/powerpoint/2010/main" val="3322417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17</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18</a:t>
            </a:fld>
            <a:endParaRPr lang="en-US"/>
          </a:p>
        </p:txBody>
      </p:sp>
    </p:spTree>
    <p:extLst>
      <p:ext uri="{BB962C8B-B14F-4D97-AF65-F5344CB8AC3E}">
        <p14:creationId xmlns:p14="http://schemas.microsoft.com/office/powerpoint/2010/main" val="209805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20</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21</a:t>
            </a:fld>
            <a:endParaRPr lang="en-US"/>
          </a:p>
        </p:txBody>
      </p:sp>
    </p:spTree>
    <p:extLst>
      <p:ext uri="{BB962C8B-B14F-4D97-AF65-F5344CB8AC3E}">
        <p14:creationId xmlns:p14="http://schemas.microsoft.com/office/powerpoint/2010/main" val="154514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2/28/2025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2/28/2025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hyperlink" Target="https://app.paperpile.com/view/?id=3d0f1999-08c2-0b71-95c4-9ee16f03404c" TargetMode="External"/><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107.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108.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9.xml"/><Relationship Id="rId7"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27.svg"/><Relationship Id="rId2" Type="http://schemas.openxmlformats.org/officeDocument/2006/relationships/tags" Target="../tags/tag14.xml"/><Relationship Id="rId16" Type="http://schemas.openxmlformats.org/officeDocument/2006/relationships/image" Target="../media/image23.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26.png"/><Relationship Id="rId5" Type="http://schemas.openxmlformats.org/officeDocument/2006/relationships/tags" Target="../tags/tag17.xml"/><Relationship Id="rId15" Type="http://schemas.openxmlformats.org/officeDocument/2006/relationships/image" Target="../media/image20.png"/><Relationship Id="rId10" Type="http://schemas.openxmlformats.org/officeDocument/2006/relationships/slideLayout" Target="../slideLayouts/slideLayout7.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9.sv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34.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58.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1.png"/><Relationship Id="rId3" Type="http://schemas.openxmlformats.org/officeDocument/2006/relationships/image" Target="../media/image74.png"/><Relationship Id="rId7" Type="http://schemas.openxmlformats.org/officeDocument/2006/relationships/image" Target="../media/image69.png"/><Relationship Id="rId12"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0.png"/><Relationship Id="rId5" Type="http://schemas.openxmlformats.org/officeDocument/2006/relationships/image" Target="../media/image76.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8.png"/><Relationship Id="rId1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441.png"/><Relationship Id="rId1" Type="http://schemas.openxmlformats.org/officeDocument/2006/relationships/slideLayout" Target="../slideLayouts/slideLayout6.xml"/><Relationship Id="rId6" Type="http://schemas.openxmlformats.org/officeDocument/2006/relationships/image" Target="../media/image471.png"/><Relationship Id="rId5" Type="http://schemas.openxmlformats.org/officeDocument/2006/relationships/image" Target="../media/image461.png"/><Relationship Id="rId4" Type="http://schemas.openxmlformats.org/officeDocument/2006/relationships/image" Target="../media/image451.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1.png"/><Relationship Id="rId7"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22.png"/><Relationship Id="rId11" Type="http://schemas.openxmlformats.org/officeDocument/2006/relationships/image" Target="../media/image82.png"/><Relationship Id="rId5" Type="http://schemas.openxmlformats.org/officeDocument/2006/relationships/image" Target="../media/image512.png"/><Relationship Id="rId10" Type="http://schemas.openxmlformats.org/officeDocument/2006/relationships/image" Target="../media/image561.png"/><Relationship Id="rId4" Type="http://schemas.openxmlformats.org/officeDocument/2006/relationships/image" Target="../media/image502.png"/><Relationship Id="rId9" Type="http://schemas.openxmlformats.org/officeDocument/2006/relationships/image" Target="../media/image552.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37.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441.png"/><Relationship Id="rId7" Type="http://schemas.openxmlformats.org/officeDocument/2006/relationships/image" Target="../media/image471.png"/><Relationship Id="rId2" Type="http://schemas.openxmlformats.org/officeDocument/2006/relationships/image" Target="../media/image431.png"/><Relationship Id="rId1" Type="http://schemas.openxmlformats.org/officeDocument/2006/relationships/slideLayout" Target="../slideLayouts/slideLayout6.xml"/><Relationship Id="rId6" Type="http://schemas.openxmlformats.org/officeDocument/2006/relationships/image" Target="../media/image461.png"/><Relationship Id="rId5" Type="http://schemas.openxmlformats.org/officeDocument/2006/relationships/image" Target="../media/image451.png"/><Relationship Id="rId4" Type="http://schemas.openxmlformats.org/officeDocument/2006/relationships/image" Target="../media/image621.png"/></Relationships>
</file>

<file path=ppt/slides/_rels/slide38.xml.rels><?xml version="1.0" encoding="UTF-8" standalone="yes"?>
<Relationships xmlns="http://schemas.openxmlformats.org/package/2006/relationships"><Relationship Id="rId8" Type="http://schemas.openxmlformats.org/officeDocument/2006/relationships/image" Target="../media/image461.png"/><Relationship Id="rId13" Type="http://schemas.openxmlformats.org/officeDocument/2006/relationships/image" Target="../media/image690.png"/><Relationship Id="rId3" Type="http://schemas.openxmlformats.org/officeDocument/2006/relationships/image" Target="../media/image441.png"/><Relationship Id="rId7" Type="http://schemas.openxmlformats.org/officeDocument/2006/relationships/image" Target="../media/image451.png"/><Relationship Id="rId12" Type="http://schemas.openxmlformats.org/officeDocument/2006/relationships/image" Target="../media/image680.png"/><Relationship Id="rId2" Type="http://schemas.openxmlformats.org/officeDocument/2006/relationships/image" Target="../media/image431.png"/><Relationship Id="rId1" Type="http://schemas.openxmlformats.org/officeDocument/2006/relationships/slideLayout" Target="../slideLayouts/slideLayout6.xml"/><Relationship Id="rId6" Type="http://schemas.openxmlformats.org/officeDocument/2006/relationships/image" Target="../media/image651.png"/><Relationship Id="rId11" Type="http://schemas.openxmlformats.org/officeDocument/2006/relationships/image" Target="../media/image670.png"/><Relationship Id="rId5" Type="http://schemas.openxmlformats.org/officeDocument/2006/relationships/image" Target="../media/image621.png"/><Relationship Id="rId15" Type="http://schemas.openxmlformats.org/officeDocument/2006/relationships/image" Target="../media/image630.png"/><Relationship Id="rId10" Type="http://schemas.openxmlformats.org/officeDocument/2006/relationships/image" Target="../media/image660.png"/><Relationship Id="rId4" Type="http://schemas.openxmlformats.org/officeDocument/2006/relationships/image" Target="../media/image640.png"/><Relationship Id="rId9" Type="http://schemas.openxmlformats.org/officeDocument/2006/relationships/image" Target="../media/image471.png"/><Relationship Id="rId14" Type="http://schemas.openxmlformats.org/officeDocument/2006/relationships/image" Target="../media/image700.png"/></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9.png"/><Relationship Id="rId4" Type="http://schemas.openxmlformats.org/officeDocument/2006/relationships/image" Target="../media/image92.png"/><Relationship Id="rId9"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730.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43.xml.rels><?xml version="1.0" encoding="UTF-8" standalone="yes"?>
<Relationships xmlns="http://schemas.openxmlformats.org/package/2006/relationships"><Relationship Id="rId8" Type="http://schemas.openxmlformats.org/officeDocument/2006/relationships/image" Target="../media/image783.png"/><Relationship Id="rId13" Type="http://schemas.openxmlformats.org/officeDocument/2006/relationships/image" Target="../media/image832.png"/><Relationship Id="rId3" Type="http://schemas.openxmlformats.org/officeDocument/2006/relationships/image" Target="../media/image741.png"/><Relationship Id="rId7" Type="http://schemas.openxmlformats.org/officeDocument/2006/relationships/image" Target="../media/image771.png"/><Relationship Id="rId12" Type="http://schemas.openxmlformats.org/officeDocument/2006/relationships/image" Target="../media/image821.pn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761.png"/><Relationship Id="rId11" Type="http://schemas.openxmlformats.org/officeDocument/2006/relationships/image" Target="../media/image811.png"/><Relationship Id="rId5" Type="http://schemas.openxmlformats.org/officeDocument/2006/relationships/image" Target="../media/image134.png"/><Relationship Id="rId15" Type="http://schemas.openxmlformats.org/officeDocument/2006/relationships/image" Target="../media/image852.png"/><Relationship Id="rId10" Type="http://schemas.openxmlformats.org/officeDocument/2006/relationships/image" Target="../media/image801.png"/><Relationship Id="rId4" Type="http://schemas.openxmlformats.org/officeDocument/2006/relationships/image" Target="../media/image751.png"/><Relationship Id="rId9" Type="http://schemas.openxmlformats.org/officeDocument/2006/relationships/image" Target="../media/image791.png"/><Relationship Id="rId14" Type="http://schemas.openxmlformats.org/officeDocument/2006/relationships/image" Target="../media/image841.png"/></Relationships>
</file>

<file path=ppt/slides/_rels/slide44.xml.rels><?xml version="1.0" encoding="UTF-8" standalone="yes"?>
<Relationships xmlns="http://schemas.openxmlformats.org/package/2006/relationships"><Relationship Id="rId8" Type="http://schemas.openxmlformats.org/officeDocument/2006/relationships/image" Target="../media/image791.png"/><Relationship Id="rId13" Type="http://schemas.openxmlformats.org/officeDocument/2006/relationships/image" Target="../media/image841.png"/><Relationship Id="rId3" Type="http://schemas.openxmlformats.org/officeDocument/2006/relationships/image" Target="../media/image741.png"/><Relationship Id="rId7" Type="http://schemas.openxmlformats.org/officeDocument/2006/relationships/image" Target="../media/image783.png"/><Relationship Id="rId12" Type="http://schemas.openxmlformats.org/officeDocument/2006/relationships/image" Target="../media/image832.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771.png"/><Relationship Id="rId11" Type="http://schemas.openxmlformats.org/officeDocument/2006/relationships/image" Target="../media/image821.png"/><Relationship Id="rId5" Type="http://schemas.openxmlformats.org/officeDocument/2006/relationships/image" Target="../media/image862.png"/><Relationship Id="rId15" Type="http://schemas.openxmlformats.org/officeDocument/2006/relationships/image" Target="../media/image882.png"/><Relationship Id="rId10" Type="http://schemas.openxmlformats.org/officeDocument/2006/relationships/image" Target="../media/image811.png"/><Relationship Id="rId4" Type="http://schemas.openxmlformats.org/officeDocument/2006/relationships/image" Target="../media/image370.png"/><Relationship Id="rId9" Type="http://schemas.openxmlformats.org/officeDocument/2006/relationships/image" Target="../media/image801.png"/><Relationship Id="rId14" Type="http://schemas.openxmlformats.org/officeDocument/2006/relationships/image" Target="../media/image873.png"/></Relationships>
</file>

<file path=ppt/slides/_rels/slide45.xml.rels><?xml version="1.0" encoding="UTF-8" standalone="yes"?>
<Relationships xmlns="http://schemas.openxmlformats.org/package/2006/relationships"><Relationship Id="rId8" Type="http://schemas.openxmlformats.org/officeDocument/2006/relationships/image" Target="../media/image952.png"/><Relationship Id="rId13" Type="http://schemas.openxmlformats.org/officeDocument/2006/relationships/image" Target="../media/image991.png"/><Relationship Id="rId3" Type="http://schemas.openxmlformats.org/officeDocument/2006/relationships/image" Target="../media/image902.png"/><Relationship Id="rId7" Type="http://schemas.openxmlformats.org/officeDocument/2006/relationships/image" Target="../media/image942.png"/><Relationship Id="rId12" Type="http://schemas.openxmlformats.org/officeDocument/2006/relationships/image" Target="../media/image981.png"/><Relationship Id="rId2" Type="http://schemas.openxmlformats.org/officeDocument/2006/relationships/image" Target="../media/image892.png"/><Relationship Id="rId1" Type="http://schemas.openxmlformats.org/officeDocument/2006/relationships/slideLayout" Target="../slideLayouts/slideLayout7.xml"/><Relationship Id="rId6" Type="http://schemas.openxmlformats.org/officeDocument/2006/relationships/image" Target="../media/image932.png"/><Relationship Id="rId11" Type="http://schemas.openxmlformats.org/officeDocument/2006/relationships/image" Target="../media/image531.png"/><Relationship Id="rId5" Type="http://schemas.openxmlformats.org/officeDocument/2006/relationships/image" Target="../media/image922.png"/><Relationship Id="rId15" Type="http://schemas.openxmlformats.org/officeDocument/2006/relationships/image" Target="../media/image101.png"/><Relationship Id="rId10" Type="http://schemas.openxmlformats.org/officeDocument/2006/relationships/image" Target="../media/image973.png"/><Relationship Id="rId4" Type="http://schemas.openxmlformats.org/officeDocument/2006/relationships/image" Target="../media/image912.png"/><Relationship Id="rId9" Type="http://schemas.openxmlformats.org/officeDocument/2006/relationships/image" Target="../media/image962.png"/><Relationship Id="rId1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5.pn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62.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3.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1.png"/><Relationship Id="rId18" Type="http://schemas.openxmlformats.org/officeDocument/2006/relationships/image" Target="../media/image901.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1.png"/><Relationship Id="rId2" Type="http://schemas.openxmlformats.org/officeDocument/2006/relationships/image" Target="../media/image740.png"/><Relationship Id="rId16" Type="http://schemas.openxmlformats.org/officeDocument/2006/relationships/image" Target="../media/image881.png"/><Relationship Id="rId20" Type="http://schemas.openxmlformats.org/officeDocument/2006/relationships/image" Target="../media/image921.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872.png"/><Relationship Id="rId10" Type="http://schemas.openxmlformats.org/officeDocument/2006/relationships/image" Target="../media/image820.png"/><Relationship Id="rId19" Type="http://schemas.openxmlformats.org/officeDocument/2006/relationships/image" Target="../media/image91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1.png"/></Relationships>
</file>

<file path=ppt/slides/_rels/slide7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951.png"/><Relationship Id="rId18" Type="http://schemas.openxmlformats.org/officeDocument/2006/relationships/image" Target="../media/image100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941.png"/><Relationship Id="rId17" Type="http://schemas.openxmlformats.org/officeDocument/2006/relationships/image" Target="../media/image990.png"/><Relationship Id="rId2" Type="http://schemas.openxmlformats.org/officeDocument/2006/relationships/image" Target="../media/image740.png"/><Relationship Id="rId16" Type="http://schemas.openxmlformats.org/officeDocument/2006/relationships/image" Target="../media/image980.png"/><Relationship Id="rId20" Type="http://schemas.openxmlformats.org/officeDocument/2006/relationships/image" Target="../media/image10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931.png"/><Relationship Id="rId5" Type="http://schemas.openxmlformats.org/officeDocument/2006/relationships/image" Target="../media/image770.png"/><Relationship Id="rId15" Type="http://schemas.openxmlformats.org/officeDocument/2006/relationships/image" Target="../media/image972.png"/><Relationship Id="rId10" Type="http://schemas.openxmlformats.org/officeDocument/2006/relationships/image" Target="../media/image820.png"/><Relationship Id="rId19" Type="http://schemas.openxmlformats.org/officeDocument/2006/relationships/image" Target="../media/image10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960.png"/></Relationships>
</file>

<file path=ppt/slides/_rels/slide72.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040.png"/><Relationship Id="rId18" Type="http://schemas.openxmlformats.org/officeDocument/2006/relationships/image" Target="../media/image109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07.png"/><Relationship Id="rId20" Type="http://schemas.openxmlformats.org/officeDocument/2006/relationships/image" Target="../media/image11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1060.png"/><Relationship Id="rId10" Type="http://schemas.openxmlformats.org/officeDocument/2006/relationships/image" Target="../media/image820.png"/><Relationship Id="rId19" Type="http://schemas.openxmlformats.org/officeDocument/2006/relationships/image" Target="../media/image110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1050.png"/></Relationships>
</file>

<file path=ppt/slides/_rels/slide73.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151.png"/><Relationship Id="rId18" Type="http://schemas.openxmlformats.org/officeDocument/2006/relationships/image" Target="../media/image118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170.png"/><Relationship Id="rId20" Type="http://schemas.openxmlformats.org/officeDocument/2006/relationships/image" Target="../media/image120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1140.png"/><Relationship Id="rId15" Type="http://schemas.openxmlformats.org/officeDocument/2006/relationships/image" Target="../media/image1161.png"/><Relationship Id="rId10" Type="http://schemas.openxmlformats.org/officeDocument/2006/relationships/image" Target="../media/image820.png"/><Relationship Id="rId19" Type="http://schemas.openxmlformats.org/officeDocument/2006/relationships/image" Target="../media/image1190.png"/><Relationship Id="rId4" Type="http://schemas.openxmlformats.org/officeDocument/2006/relationships/image" Target="../media/image1130.png"/><Relationship Id="rId9" Type="http://schemas.openxmlformats.org/officeDocument/2006/relationships/image" Target="../media/image810.png"/><Relationship Id="rId14" Type="http://schemas.openxmlformats.org/officeDocument/2006/relationships/image" Target="../media/image1050.png"/></Relationships>
</file>

<file path=ppt/slides/_rels/slide74.xml.rels><?xml version="1.0" encoding="UTF-8" standalone="yes"?>
<Relationships xmlns="http://schemas.openxmlformats.org/package/2006/relationships"><Relationship Id="rId8" Type="http://schemas.openxmlformats.org/officeDocument/2006/relationships/image" Target="../media/image126.png"/><Relationship Id="rId26" Type="http://schemas.openxmlformats.org/officeDocument/2006/relationships/image" Target="../media/image136.png"/><Relationship Id="rId3" Type="http://schemas.openxmlformats.org/officeDocument/2006/relationships/image" Target="../media/image1210.png"/><Relationship Id="rId21" Type="http://schemas.openxmlformats.org/officeDocument/2006/relationships/image" Target="../media/image130.png"/><Relationship Id="rId7" Type="http://schemas.openxmlformats.org/officeDocument/2006/relationships/image" Target="../media/image125.png"/><Relationship Id="rId25" Type="http://schemas.openxmlformats.org/officeDocument/2006/relationships/image" Target="../media/image135.png"/><Relationship Id="rId2" Type="http://schemas.openxmlformats.org/officeDocument/2006/relationships/notesSlide" Target="../notesSlides/notesSlide20.xml"/><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0.png"/><Relationship Id="rId24" Type="http://schemas.openxmlformats.org/officeDocument/2006/relationships/image" Target="../media/image133.png"/><Relationship Id="rId5" Type="http://schemas.openxmlformats.org/officeDocument/2006/relationships/image" Target="../media/image1220.png"/><Relationship Id="rId23" Type="http://schemas.openxmlformats.org/officeDocument/2006/relationships/image" Target="../media/image132.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png"/><Relationship Id="rId22" Type="http://schemas.openxmlformats.org/officeDocument/2006/relationships/image" Target="../media/image131.png"/></Relationships>
</file>

<file path=ppt/slides/_rels/slide7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7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2.png"/><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8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9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jpeg"/><Relationship Id="rId4" Type="http://schemas.openxmlformats.org/officeDocument/2006/relationships/image" Target="../media/image161.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30075">
            <a:off x="5844768" y="1318714"/>
            <a:ext cx="782159" cy="711333"/>
          </a:xfrm>
          <a:prstGeom prst="rect">
            <a:avLst/>
          </a:prstGeom>
        </p:spPr>
      </p:pic>
      <p:sp>
        <p:nvSpPr>
          <p:cNvPr id="4" name="Oval 3">
            <a:extLst>
              <a:ext uri="{FF2B5EF4-FFF2-40B4-BE49-F238E27FC236}">
                <a16:creationId xmlns:a16="http://schemas.microsoft.com/office/drawing/2014/main" id="{85BA0240-CAF1-F379-C96B-D95C8058E1B0}"/>
              </a:ext>
            </a:extLst>
          </p:cNvPr>
          <p:cNvSpPr/>
          <p:nvPr/>
        </p:nvSpPr>
        <p:spPr>
          <a:xfrm>
            <a:off x="6342592" y="1676401"/>
            <a:ext cx="369635" cy="337930"/>
          </a:xfrm>
          <a:prstGeom prst="ellipse">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Blending Mosquito Bitin</a:t>
            </a:r>
            <a:r>
              <a:rPr lang="en-US" sz="3200" b="0" i="0" dirty="0">
                <a:solidFill>
                  <a:srgbClr val="FF0000"/>
                </a:solidFill>
                <a:effectLst/>
                <a:latin typeface="Aptos" panose="020B0004020202020204" pitchFamily="34" charset="0"/>
              </a:rPr>
              <a:t>g</a:t>
            </a:r>
            <a:r>
              <a:rPr lang="en-US" sz="3200" b="0" i="0" dirty="0">
                <a:solidFill>
                  <a:srgbClr val="000000"/>
                </a:solidFill>
                <a:effectLst/>
                <a:latin typeface="Aptos" panose="020B0004020202020204" pitchFamily="34" charset="0"/>
              </a:rPr>
              <a:t> Dynamics into Disease Transmission Models</a:t>
            </a:r>
            <a:br>
              <a:rPr lang="en-US" sz="3200" b="0" i="0" dirty="0">
                <a:solidFill>
                  <a:srgbClr val="000000"/>
                </a:solidFill>
                <a:effectLst/>
                <a:latin typeface="Aptos" panose="020B0004020202020204" pitchFamily="34" charset="0"/>
              </a:rPr>
            </a:b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lnSpcReduction="10000"/>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Applied Math Seminar</a:t>
            </a:r>
            <a:r>
              <a:rPr lang="en-US" sz="1900" dirty="0"/>
              <a:t>, March 3, 2025</a:t>
            </a:r>
            <a:endParaRPr lang="en-US" sz="1900" b="1" dirty="0"/>
          </a:p>
          <a:p>
            <a:pPr algn="l"/>
            <a:r>
              <a:rPr lang="en-US" sz="1900" dirty="0"/>
              <a:t>University of New Mexico, Albuquerque, NM</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00000">
            <a:off x="1066799" y="3905500"/>
            <a:ext cx="914400" cy="914400"/>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796185" y="3486782"/>
            <a:ext cx="661371" cy="914400"/>
          </a:xfrm>
          <a:prstGeom prst="rect">
            <a:avLst/>
          </a:prstGeom>
        </p:spPr>
      </p:pic>
      <p:sp>
        <p:nvSpPr>
          <p:cNvPr id="8" name="TextBox 7">
            <a:extLst>
              <a:ext uri="{FF2B5EF4-FFF2-40B4-BE49-F238E27FC236}">
                <a16:creationId xmlns:a16="http://schemas.microsoft.com/office/drawing/2014/main" id="{05FB0678-5F78-318A-ACB5-5A23D4317639}"/>
              </a:ext>
            </a:extLst>
          </p:cNvPr>
          <p:cNvSpPr txBox="1"/>
          <p:nvPr/>
        </p:nvSpPr>
        <p:spPr>
          <a:xfrm>
            <a:off x="2130736" y="1856759"/>
            <a:ext cx="5528187" cy="1754326"/>
          </a:xfrm>
          <a:prstGeom prst="rect">
            <a:avLst/>
          </a:prstGeom>
          <a:solidFill>
            <a:srgbClr val="92D050"/>
          </a:solidFill>
        </p:spPr>
        <p:txBody>
          <a:bodyPr wrap="square" rtlCol="0">
            <a:spAutoFit/>
          </a:bodyPr>
          <a:lstStyle/>
          <a:p>
            <a:pPr marL="285750" indent="-285750">
              <a:buFontTx/>
              <a:buChar char="-"/>
            </a:pPr>
            <a:r>
              <a:rPr lang="en-US" dirty="0"/>
              <a:t>Update empirical example to include negative binomial to mimic Christofferson et al. 2022</a:t>
            </a:r>
            <a:br>
              <a:rPr lang="en-US" dirty="0"/>
            </a:br>
            <a:r>
              <a:rPr lang="en-US" dirty="0">
                <a:hlinkClick r:id="rId10"/>
              </a:rPr>
              <a:t>https://app.paperpile.com/view/?id=3d0f1999-08c2-0b71-95c4-9ee16f03404c</a:t>
            </a:r>
            <a:endParaRPr lang="en-US" dirty="0"/>
          </a:p>
          <a:p>
            <a:pPr marL="285750" indent="-285750">
              <a:buFontTx/>
              <a:buChar char="-"/>
            </a:pPr>
            <a:r>
              <a:rPr lang="en-US" dirty="0"/>
              <a:t>Make sure slide aspect ratio doesn’t change</a:t>
            </a:r>
          </a:p>
          <a:p>
            <a:pPr marL="285750" indent="-285750">
              <a:buFontTx/>
              <a:buChar char="-"/>
            </a:pPr>
            <a:r>
              <a:rPr lang="en-US" dirty="0"/>
              <a:t>Add “vicious cycle” cartoon</a:t>
            </a:r>
          </a:p>
        </p:txBody>
      </p:sp>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C77C0-1854-72BD-37E5-5D3584F61F8A}"/>
            </a:ext>
          </a:extLst>
        </p:cNvPr>
        <p:cNvGrpSpPr/>
        <p:nvPr/>
      </p:nvGrpSpPr>
      <p:grpSpPr>
        <a:xfrm>
          <a:off x="0" y="0"/>
          <a:ext cx="0" cy="0"/>
          <a:chOff x="0" y="0"/>
          <a:chExt cx="0" cy="0"/>
        </a:xfrm>
      </p:grpSpPr>
      <p:grpSp>
        <p:nvGrpSpPr>
          <p:cNvPr id="11" name="Man" descr="{&quot;Key&quot;:&quot;POWER_USER_SHAPE_ICON&quot;,&quot;Value&quot;:&quot;POWER_USER_SHAPE_ICON_STYLE_1&quot;}">
            <a:extLst>
              <a:ext uri="{FF2B5EF4-FFF2-40B4-BE49-F238E27FC236}">
                <a16:creationId xmlns:a16="http://schemas.microsoft.com/office/drawing/2014/main" id="{4510077B-9874-85B4-AE79-CFFC42FC01E9}"/>
              </a:ext>
            </a:extLst>
          </p:cNvPr>
          <p:cNvGrpSpPr>
            <a:grpSpLocks noChangeAspect="1"/>
          </p:cNvGrpSpPr>
          <p:nvPr>
            <p:custDataLst>
              <p:tags r:id="rId1"/>
            </p:custDataLst>
          </p:nvPr>
        </p:nvGrpSpPr>
        <p:grpSpPr bwMode="auto">
          <a:xfrm>
            <a:off x="3431690" y="690698"/>
            <a:ext cx="1051221" cy="1371437"/>
            <a:chOff x="78" y="29"/>
            <a:chExt cx="325" cy="424"/>
          </a:xfrm>
          <a:solidFill>
            <a:schemeClr val="accent6"/>
          </a:solidFill>
        </p:grpSpPr>
        <p:sp>
          <p:nvSpPr>
            <p:cNvPr id="12" name="Man">
              <a:extLst>
                <a:ext uri="{FF2B5EF4-FFF2-40B4-BE49-F238E27FC236}">
                  <a16:creationId xmlns:a16="http://schemas.microsoft.com/office/drawing/2014/main" id="{09500464-4B3C-EA09-B263-92E843485054}"/>
                </a:ext>
              </a:extLst>
            </p:cNvPr>
            <p:cNvSpPr>
              <a:spLocks noChangeArrowheads="1"/>
            </p:cNvSpPr>
            <p:nvPr>
              <p:custDataLst>
                <p:tags r:id="rId2"/>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Man">
              <a:extLst>
                <a:ext uri="{FF2B5EF4-FFF2-40B4-BE49-F238E27FC236}">
                  <a16:creationId xmlns:a16="http://schemas.microsoft.com/office/drawing/2014/main" id="{ABD24FA5-F125-2309-B250-A7B8A675D6A3}"/>
                </a:ext>
              </a:extLst>
            </p:cNvPr>
            <p:cNvSpPr>
              <a:spLocks/>
            </p:cNvSpPr>
            <p:nvPr>
              <p:custDataLst>
                <p:tags r:id="rId3"/>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 name="Arrow: Circular 21">
            <a:extLst>
              <a:ext uri="{FF2B5EF4-FFF2-40B4-BE49-F238E27FC236}">
                <a16:creationId xmlns:a16="http://schemas.microsoft.com/office/drawing/2014/main" id="{97B4CEF1-67BC-213E-7DE1-1D31DDC7E497}"/>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568C098F-9631-B276-1823-992663C85A79}"/>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63" name="TextBox 62">
            <a:extLst>
              <a:ext uri="{FF2B5EF4-FFF2-40B4-BE49-F238E27FC236}">
                <a16:creationId xmlns:a16="http://schemas.microsoft.com/office/drawing/2014/main" id="{068C91FB-DAEC-348F-DF5B-6789A4538B61}"/>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pic>
        <p:nvPicPr>
          <p:cNvPr id="65" name="Picture 64">
            <a:extLst>
              <a:ext uri="{FF2B5EF4-FFF2-40B4-BE49-F238E27FC236}">
                <a16:creationId xmlns:a16="http://schemas.microsoft.com/office/drawing/2014/main" id="{1C2E9748-666E-AE43-3FBC-2A52DB43AAFD}"/>
              </a:ext>
            </a:extLst>
          </p:cNvPr>
          <p:cNvPicPr>
            <a:picLocks noChangeAspect="1"/>
          </p:cNvPicPr>
          <p:nvPr/>
        </p:nvPicPr>
        <p:blipFill>
          <a:blip r:embed="rId5"/>
          <a:stretch>
            <a:fillRect/>
          </a:stretch>
        </p:blipFill>
        <p:spPr>
          <a:xfrm>
            <a:off x="7515595" y="1918972"/>
            <a:ext cx="3843709" cy="3020056"/>
          </a:xfrm>
          <a:prstGeom prst="rect">
            <a:avLst/>
          </a:prstGeom>
        </p:spPr>
      </p:pic>
      <p:sp>
        <p:nvSpPr>
          <p:cNvPr id="7" name="TextBox 6">
            <a:extLst>
              <a:ext uri="{FF2B5EF4-FFF2-40B4-BE49-F238E27FC236}">
                <a16:creationId xmlns:a16="http://schemas.microsoft.com/office/drawing/2014/main" id="{5F8339B8-6037-B32C-96E6-94BFF0D9963F}"/>
              </a:ext>
            </a:extLst>
          </p:cNvPr>
          <p:cNvSpPr txBox="1"/>
          <p:nvPr/>
        </p:nvSpPr>
        <p:spPr>
          <a:xfrm>
            <a:off x="6934178" y="6211669"/>
            <a:ext cx="5257822" cy="646331"/>
          </a:xfrm>
          <a:prstGeom prst="rect">
            <a:avLst/>
          </a:prstGeom>
          <a:noFill/>
        </p:spPr>
        <p:txBody>
          <a:bodyPr wrap="square">
            <a:spAutoFit/>
          </a:bodyPr>
          <a:lstStyle/>
          <a:p>
            <a:r>
              <a:rPr lang="en-US" sz="1200" b="1" dirty="0"/>
              <a:t>Figure credit: </a:t>
            </a:r>
            <a:r>
              <a:rPr lang="en-US" sz="1200" dirty="0" err="1"/>
              <a:t>Thongsripong</a:t>
            </a:r>
            <a:r>
              <a:rPr lang="en-US" sz="1200" dirty="0"/>
              <a:t>, P., et al. 2021. “Human-Mosquito Contact: A Missing Link in Our Understanding of Mosquito-Borne Disease Transmission Dynamics.” Annals of the Entomological Society of America 114 (4): 397–414.</a:t>
            </a:r>
          </a:p>
        </p:txBody>
      </p:sp>
      <p:pic>
        <p:nvPicPr>
          <p:cNvPr id="14" name="Picture 13">
            <a:extLst>
              <a:ext uri="{FF2B5EF4-FFF2-40B4-BE49-F238E27FC236}">
                <a16:creationId xmlns:a16="http://schemas.microsoft.com/office/drawing/2014/main" id="{73242900-3645-CA69-6B45-CCA57A169B20}"/>
              </a:ext>
            </a:extLst>
          </p:cNvPr>
          <p:cNvPicPr>
            <a:picLocks noChangeAspect="1"/>
          </p:cNvPicPr>
          <p:nvPr/>
        </p:nvPicPr>
        <p:blipFill>
          <a:blip r:embed="rId6"/>
          <a:stretch>
            <a:fillRect/>
          </a:stretch>
        </p:blipFill>
        <p:spPr>
          <a:xfrm>
            <a:off x="3440405" y="4376322"/>
            <a:ext cx="1042506" cy="1371719"/>
          </a:xfrm>
          <a:prstGeom prst="rect">
            <a:avLst/>
          </a:prstGeom>
        </p:spPr>
      </p:pic>
      <p:pic>
        <p:nvPicPr>
          <p:cNvPr id="15" name="Picture 14">
            <a:extLst>
              <a:ext uri="{FF2B5EF4-FFF2-40B4-BE49-F238E27FC236}">
                <a16:creationId xmlns:a16="http://schemas.microsoft.com/office/drawing/2014/main" id="{F6E35EE1-9795-73B4-11DC-DBB811E492CD}"/>
              </a:ext>
            </a:extLst>
          </p:cNvPr>
          <p:cNvPicPr>
            <a:picLocks noChangeAspect="1"/>
          </p:cNvPicPr>
          <p:nvPr/>
        </p:nvPicPr>
        <p:blipFill>
          <a:blip r:embed="rId7"/>
          <a:stretch>
            <a:fillRect/>
          </a:stretch>
        </p:blipFill>
        <p:spPr>
          <a:xfrm>
            <a:off x="5529208" y="2896390"/>
            <a:ext cx="1060796" cy="1042506"/>
          </a:xfrm>
          <a:prstGeom prst="rect">
            <a:avLst/>
          </a:prstGeom>
        </p:spPr>
      </p:pic>
    </p:spTree>
    <p:extLst>
      <p:ext uri="{BB962C8B-B14F-4D97-AF65-F5344CB8AC3E}">
        <p14:creationId xmlns:p14="http://schemas.microsoft.com/office/powerpoint/2010/main" val="121591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63"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B9247-3A67-FA2C-8F6B-542D76B11483}"/>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16EB1979-400E-64D9-1404-A95FD5308232}"/>
              </a:ext>
            </a:extLst>
          </p:cNvPr>
          <p:cNvSpPr txBox="1"/>
          <p:nvPr/>
        </p:nvSpPr>
        <p:spPr>
          <a:xfrm>
            <a:off x="8001493" y="3273043"/>
            <a:ext cx="1125436" cy="369332"/>
          </a:xfrm>
          <a:prstGeom prst="rect">
            <a:avLst/>
          </a:prstGeom>
          <a:noFill/>
        </p:spPr>
        <p:txBody>
          <a:bodyPr wrap="none" rtlCol="0">
            <a:spAutoFit/>
          </a:bodyPr>
          <a:lstStyle/>
          <a:p>
            <a:r>
              <a:rPr lang="en-US" b="1" dirty="0"/>
              <a:t>Infection</a:t>
            </a:r>
          </a:p>
        </p:txBody>
      </p:sp>
      <p:sp>
        <p:nvSpPr>
          <p:cNvPr id="62" name="Arrow: Circular 61">
            <a:extLst>
              <a:ext uri="{FF2B5EF4-FFF2-40B4-BE49-F238E27FC236}">
                <a16:creationId xmlns:a16="http://schemas.microsoft.com/office/drawing/2014/main" id="{EFEEC39D-6DC8-04A0-0940-A65A73DA9125}"/>
              </a:ext>
            </a:extLst>
          </p:cNvPr>
          <p:cNvSpPr/>
          <p:nvPr/>
        </p:nvSpPr>
        <p:spPr>
          <a:xfrm rot="5205878" flipV="1">
            <a:off x="6676951" y="2313743"/>
            <a:ext cx="316512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2597BFCB-2B7A-1BAB-0B0D-4080D3132249}"/>
              </a:ext>
            </a:extLst>
          </p:cNvPr>
          <p:cNvSpPr txBox="1"/>
          <p:nvPr/>
        </p:nvSpPr>
        <p:spPr>
          <a:xfrm>
            <a:off x="5829755" y="2527058"/>
            <a:ext cx="1030731" cy="369332"/>
          </a:xfrm>
          <a:prstGeom prst="rect">
            <a:avLst/>
          </a:prstGeom>
          <a:noFill/>
        </p:spPr>
        <p:txBody>
          <a:bodyPr wrap="none" rtlCol="0">
            <a:spAutoFit/>
          </a:bodyPr>
          <a:lstStyle/>
          <a:p>
            <a:r>
              <a:rPr lang="en-US" b="1" dirty="0"/>
              <a:t>Contact</a:t>
            </a:r>
          </a:p>
        </p:txBody>
      </p:sp>
      <p:pic>
        <p:nvPicPr>
          <p:cNvPr id="67" name="Picture 66">
            <a:extLst>
              <a:ext uri="{FF2B5EF4-FFF2-40B4-BE49-F238E27FC236}">
                <a16:creationId xmlns:a16="http://schemas.microsoft.com/office/drawing/2014/main" id="{EC1CB431-5074-E7D4-690C-7BA0C99224E4}"/>
              </a:ext>
            </a:extLst>
          </p:cNvPr>
          <p:cNvPicPr>
            <a:picLocks noChangeAspect="1"/>
          </p:cNvPicPr>
          <p:nvPr/>
        </p:nvPicPr>
        <p:blipFill>
          <a:blip r:embed="rId5"/>
          <a:stretch>
            <a:fillRect/>
          </a:stretch>
        </p:blipFill>
        <p:spPr>
          <a:xfrm>
            <a:off x="834165" y="1920240"/>
            <a:ext cx="3787617" cy="3017520"/>
          </a:xfrm>
          <a:prstGeom prst="rect">
            <a:avLst/>
          </a:prstGeom>
        </p:spPr>
      </p:pic>
      <p:sp>
        <p:nvSpPr>
          <p:cNvPr id="15" name="TextBox 14">
            <a:extLst>
              <a:ext uri="{FF2B5EF4-FFF2-40B4-BE49-F238E27FC236}">
                <a16:creationId xmlns:a16="http://schemas.microsoft.com/office/drawing/2014/main" id="{E8241729-67BA-F491-31E7-6AF79FC155DA}"/>
              </a:ext>
            </a:extLst>
          </p:cNvPr>
          <p:cNvSpPr txBox="1"/>
          <p:nvPr/>
        </p:nvSpPr>
        <p:spPr>
          <a:xfrm>
            <a:off x="6934178" y="6211669"/>
            <a:ext cx="5257822" cy="646331"/>
          </a:xfrm>
          <a:prstGeom prst="rect">
            <a:avLst/>
          </a:prstGeom>
          <a:noFill/>
        </p:spPr>
        <p:txBody>
          <a:bodyPr wrap="square">
            <a:spAutoFit/>
          </a:bodyPr>
          <a:lstStyle/>
          <a:p>
            <a:r>
              <a:rPr lang="en-US" sz="1200" b="1" dirty="0"/>
              <a:t>Figure credit: </a:t>
            </a:r>
            <a:r>
              <a:rPr lang="en-US" sz="1200" dirty="0" err="1"/>
              <a:t>Thongsripong</a:t>
            </a:r>
            <a:r>
              <a:rPr lang="en-US" sz="1200" dirty="0"/>
              <a:t>, P., et al. 2021. “Human-Mosquito Contact: A Missing Link in Our Understanding of Mosquito-Borne Disease Transmission Dynamics.” Annals of the Entomological Society of America 114 (4): 397–414.</a:t>
            </a:r>
          </a:p>
        </p:txBody>
      </p:sp>
      <p:grpSp>
        <p:nvGrpSpPr>
          <p:cNvPr id="16" name="Man" descr="{&quot;Key&quot;:&quot;POWER_USER_SHAPE_ICON&quot;,&quot;Value&quot;:&quot;POWER_USER_SHAPE_ICON_STYLE_1&quot;}">
            <a:extLst>
              <a:ext uri="{FF2B5EF4-FFF2-40B4-BE49-F238E27FC236}">
                <a16:creationId xmlns:a16="http://schemas.microsoft.com/office/drawing/2014/main" id="{34EA004B-F406-C7D2-9C0E-5729216C38DF}"/>
              </a:ext>
            </a:extLst>
          </p:cNvPr>
          <p:cNvGrpSpPr>
            <a:grpSpLocks noChangeAspect="1"/>
          </p:cNvGrpSpPr>
          <p:nvPr>
            <p:custDataLst>
              <p:tags r:id="rId1"/>
            </p:custDataLst>
          </p:nvPr>
        </p:nvGrpSpPr>
        <p:grpSpPr bwMode="auto">
          <a:xfrm>
            <a:off x="5852690" y="3179140"/>
            <a:ext cx="1051221" cy="1371437"/>
            <a:chOff x="78" y="29"/>
            <a:chExt cx="325" cy="424"/>
          </a:xfrm>
          <a:solidFill>
            <a:schemeClr val="accent6"/>
          </a:solidFill>
        </p:grpSpPr>
        <p:sp>
          <p:nvSpPr>
            <p:cNvPr id="17" name="Man">
              <a:extLst>
                <a:ext uri="{FF2B5EF4-FFF2-40B4-BE49-F238E27FC236}">
                  <a16:creationId xmlns:a16="http://schemas.microsoft.com/office/drawing/2014/main" id="{D2DC1244-EEE5-E7F9-23F3-776B879344FC}"/>
                </a:ext>
              </a:extLst>
            </p:cNvPr>
            <p:cNvSpPr>
              <a:spLocks noChangeArrowheads="1"/>
            </p:cNvSpPr>
            <p:nvPr>
              <p:custDataLst>
                <p:tags r:id="rId2"/>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Man">
              <a:extLst>
                <a:ext uri="{FF2B5EF4-FFF2-40B4-BE49-F238E27FC236}">
                  <a16:creationId xmlns:a16="http://schemas.microsoft.com/office/drawing/2014/main" id="{CAE980E9-11CF-504E-51E1-80F01603ACAB}"/>
                </a:ext>
              </a:extLst>
            </p:cNvPr>
            <p:cNvSpPr>
              <a:spLocks/>
            </p:cNvSpPr>
            <p:nvPr>
              <p:custDataLst>
                <p:tags r:id="rId3"/>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27" name="Picture 26">
            <a:extLst>
              <a:ext uri="{FF2B5EF4-FFF2-40B4-BE49-F238E27FC236}">
                <a16:creationId xmlns:a16="http://schemas.microsoft.com/office/drawing/2014/main" id="{130C013B-1E51-4D85-F5F3-CD2052851CF3}"/>
              </a:ext>
            </a:extLst>
          </p:cNvPr>
          <p:cNvPicPr>
            <a:picLocks noChangeAspect="1"/>
          </p:cNvPicPr>
          <p:nvPr/>
        </p:nvPicPr>
        <p:blipFill>
          <a:blip r:embed="rId6"/>
          <a:stretch>
            <a:fillRect/>
          </a:stretch>
        </p:blipFill>
        <p:spPr>
          <a:xfrm>
            <a:off x="8122282" y="1771948"/>
            <a:ext cx="1060796" cy="1042506"/>
          </a:xfrm>
          <a:prstGeom prst="rect">
            <a:avLst/>
          </a:prstGeom>
        </p:spPr>
      </p:pic>
      <p:pic>
        <p:nvPicPr>
          <p:cNvPr id="28" name="Picture 27">
            <a:extLst>
              <a:ext uri="{FF2B5EF4-FFF2-40B4-BE49-F238E27FC236}">
                <a16:creationId xmlns:a16="http://schemas.microsoft.com/office/drawing/2014/main" id="{B8A63763-8736-7BA5-3ECE-DFC9FB88A9A1}"/>
              </a:ext>
            </a:extLst>
          </p:cNvPr>
          <p:cNvPicPr>
            <a:picLocks noChangeAspect="1"/>
          </p:cNvPicPr>
          <p:nvPr/>
        </p:nvPicPr>
        <p:blipFill>
          <a:blip r:embed="rId7"/>
          <a:stretch>
            <a:fillRect/>
          </a:stretch>
        </p:blipFill>
        <p:spPr>
          <a:xfrm>
            <a:off x="8226916" y="4656951"/>
            <a:ext cx="1060796" cy="1042506"/>
          </a:xfrm>
          <a:prstGeom prst="rect">
            <a:avLst/>
          </a:prstGeom>
        </p:spPr>
      </p:pic>
    </p:spTree>
    <p:extLst>
      <p:ext uri="{BB962C8B-B14F-4D97-AF65-F5344CB8AC3E}">
        <p14:creationId xmlns:p14="http://schemas.microsoft.com/office/powerpoint/2010/main" val="754380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2" grpId="0" animBg="1"/>
      <p:bldP spid="63" grpId="0"/>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07F2-5C8C-C14E-CF6A-0F29C5F23FB7}"/>
            </a:ext>
          </a:extLst>
        </p:cNvPr>
        <p:cNvGrpSpPr/>
        <p:nvPr/>
      </p:nvGrpSpPr>
      <p:grpSpPr>
        <a:xfrm>
          <a:off x="0" y="0"/>
          <a:ext cx="0" cy="0"/>
          <a:chOff x="0" y="0"/>
          <a:chExt cx="0" cy="0"/>
        </a:xfrm>
      </p:grpSpPr>
      <p:grpSp>
        <p:nvGrpSpPr>
          <p:cNvPr id="8" name="Man" descr="{&quot;Key&quot;:&quot;POWER_USER_SHAPE_ICON&quot;,&quot;Value&quot;:&quot;POWER_USER_SHAPE_ICON_STYLE_1&quot;}">
            <a:extLst>
              <a:ext uri="{FF2B5EF4-FFF2-40B4-BE49-F238E27FC236}">
                <a16:creationId xmlns:a16="http://schemas.microsoft.com/office/drawing/2014/main" id="{A844CDFD-8A43-F4E4-D99B-6B2781ED04B7}"/>
              </a:ext>
            </a:extLst>
          </p:cNvPr>
          <p:cNvGrpSpPr>
            <a:grpSpLocks noChangeAspect="1"/>
          </p:cNvGrpSpPr>
          <p:nvPr>
            <p:custDataLst>
              <p:tags r:id="rId1"/>
            </p:custDataLst>
          </p:nvPr>
        </p:nvGrpSpPr>
        <p:grpSpPr bwMode="auto">
          <a:xfrm>
            <a:off x="1306610" y="2820660"/>
            <a:ext cx="1051221" cy="1371437"/>
            <a:chOff x="78" y="29"/>
            <a:chExt cx="325" cy="424"/>
          </a:xfrm>
          <a:solidFill>
            <a:schemeClr val="accent5"/>
          </a:solidFill>
        </p:grpSpPr>
        <p:sp>
          <p:nvSpPr>
            <p:cNvPr id="9" name="Man">
              <a:extLst>
                <a:ext uri="{FF2B5EF4-FFF2-40B4-BE49-F238E27FC236}">
                  <a16:creationId xmlns:a16="http://schemas.microsoft.com/office/drawing/2014/main" id="{11A0214A-B972-F235-D033-2301D1E970AB}"/>
                </a:ext>
              </a:extLst>
            </p:cNvPr>
            <p:cNvSpPr>
              <a:spLocks noChangeArrowheads="1"/>
            </p:cNvSpPr>
            <p:nvPr>
              <p:custDataLst>
                <p:tags r:id="rId5"/>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n">
              <a:extLst>
                <a:ext uri="{FF2B5EF4-FFF2-40B4-BE49-F238E27FC236}">
                  <a16:creationId xmlns:a16="http://schemas.microsoft.com/office/drawing/2014/main" id="{394CF3E6-7275-5EDE-F556-6DFD0EB04F6E}"/>
                </a:ext>
              </a:extLst>
            </p:cNvPr>
            <p:cNvSpPr>
              <a:spLocks/>
            </p:cNvSpPr>
            <p:nvPr>
              <p:custDataLst>
                <p:tags r:id="rId6"/>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Arrow: Circular 19">
            <a:extLst>
              <a:ext uri="{FF2B5EF4-FFF2-40B4-BE49-F238E27FC236}">
                <a16:creationId xmlns:a16="http://schemas.microsoft.com/office/drawing/2014/main" id="{6A31A611-DDA9-A002-08E7-746C231AEA63}"/>
              </a:ext>
            </a:extLst>
          </p:cNvPr>
          <p:cNvSpPr/>
          <p:nvPr/>
        </p:nvSpPr>
        <p:spPr>
          <a:xfrm rot="18757318" flipH="1">
            <a:off x="1175684" y="695242"/>
            <a:ext cx="2705805" cy="2470212"/>
          </a:xfrm>
          <a:prstGeom prst="circular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2B40F165-E02C-714E-6630-CB29F20518AE}"/>
              </a:ext>
            </a:extLst>
          </p:cNvPr>
          <p:cNvSpPr txBox="1"/>
          <p:nvPr/>
        </p:nvSpPr>
        <p:spPr>
          <a:xfrm>
            <a:off x="157463" y="1469051"/>
            <a:ext cx="1158266" cy="369332"/>
          </a:xfrm>
          <a:prstGeom prst="rect">
            <a:avLst/>
          </a:prstGeom>
          <a:noFill/>
        </p:spPr>
        <p:txBody>
          <a:bodyPr wrap="none" rtlCol="0">
            <a:spAutoFit/>
          </a:bodyPr>
          <a:lstStyle/>
          <a:p>
            <a:r>
              <a:rPr lang="en-US" b="1" dirty="0"/>
              <a:t>Recovery</a:t>
            </a:r>
          </a:p>
        </p:txBody>
      </p:sp>
      <p:sp>
        <p:nvSpPr>
          <p:cNvPr id="22" name="Arrow: Circular 21">
            <a:extLst>
              <a:ext uri="{FF2B5EF4-FFF2-40B4-BE49-F238E27FC236}">
                <a16:creationId xmlns:a16="http://schemas.microsoft.com/office/drawing/2014/main" id="{E6C71E39-E437-0763-7167-351B52C7FB51}"/>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ircular 22">
            <a:extLst>
              <a:ext uri="{FF2B5EF4-FFF2-40B4-BE49-F238E27FC236}">
                <a16:creationId xmlns:a16="http://schemas.microsoft.com/office/drawing/2014/main" id="{73E0BEAA-5B81-AEED-4A8A-DFEEE83BF7AB}"/>
              </a:ext>
            </a:extLst>
          </p:cNvPr>
          <p:cNvSpPr/>
          <p:nvPr/>
        </p:nvSpPr>
        <p:spPr>
          <a:xfrm rot="11950877" flipH="1">
            <a:off x="1482270" y="3602858"/>
            <a:ext cx="2377440" cy="2286000"/>
          </a:xfrm>
          <a:prstGeom prst="circular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8B844A92-4B89-E0DA-FA94-E1642FEDA4D0}"/>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25" name="TextBox 24">
            <a:extLst>
              <a:ext uri="{FF2B5EF4-FFF2-40B4-BE49-F238E27FC236}">
                <a16:creationId xmlns:a16="http://schemas.microsoft.com/office/drawing/2014/main" id="{4C358FC7-5961-084F-5AC1-16A215049DE1}"/>
              </a:ext>
            </a:extLst>
          </p:cNvPr>
          <p:cNvSpPr txBox="1"/>
          <p:nvPr/>
        </p:nvSpPr>
        <p:spPr>
          <a:xfrm>
            <a:off x="1172721" y="5945996"/>
            <a:ext cx="1976823" cy="369332"/>
          </a:xfrm>
          <a:prstGeom prst="rect">
            <a:avLst/>
          </a:prstGeom>
          <a:noFill/>
        </p:spPr>
        <p:txBody>
          <a:bodyPr wrap="none" rtlCol="0">
            <a:spAutoFit/>
          </a:bodyPr>
          <a:lstStyle/>
          <a:p>
            <a:r>
              <a:rPr lang="en-US" b="1" dirty="0"/>
              <a:t>Loss of immunity</a:t>
            </a:r>
          </a:p>
        </p:txBody>
      </p:sp>
      <p:sp>
        <p:nvSpPr>
          <p:cNvPr id="63" name="TextBox 62">
            <a:extLst>
              <a:ext uri="{FF2B5EF4-FFF2-40B4-BE49-F238E27FC236}">
                <a16:creationId xmlns:a16="http://schemas.microsoft.com/office/drawing/2014/main" id="{1E98EF6E-A588-FE62-04A5-C44E84A81321}"/>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sp>
        <p:nvSpPr>
          <p:cNvPr id="14" name="TextBox 13">
            <a:extLst>
              <a:ext uri="{FF2B5EF4-FFF2-40B4-BE49-F238E27FC236}">
                <a16:creationId xmlns:a16="http://schemas.microsoft.com/office/drawing/2014/main" id="{6518232A-15E3-1936-14DD-8B63C8190AEC}"/>
              </a:ext>
            </a:extLst>
          </p:cNvPr>
          <p:cNvSpPr txBox="1"/>
          <p:nvPr/>
        </p:nvSpPr>
        <p:spPr>
          <a:xfrm>
            <a:off x="8001493" y="3273043"/>
            <a:ext cx="1125436" cy="369332"/>
          </a:xfrm>
          <a:prstGeom prst="rect">
            <a:avLst/>
          </a:prstGeom>
          <a:noFill/>
        </p:spPr>
        <p:txBody>
          <a:bodyPr wrap="none" rtlCol="0">
            <a:spAutoFit/>
          </a:bodyPr>
          <a:lstStyle/>
          <a:p>
            <a:r>
              <a:rPr lang="en-US" b="1" dirty="0"/>
              <a:t>Infection</a:t>
            </a:r>
          </a:p>
        </p:txBody>
      </p:sp>
      <p:sp>
        <p:nvSpPr>
          <p:cNvPr id="17" name="Arrow: Circular 16">
            <a:extLst>
              <a:ext uri="{FF2B5EF4-FFF2-40B4-BE49-F238E27FC236}">
                <a16:creationId xmlns:a16="http://schemas.microsoft.com/office/drawing/2014/main" id="{E7245FCE-FC5E-F3D8-FEE8-7179DD14A8B2}"/>
              </a:ext>
            </a:extLst>
          </p:cNvPr>
          <p:cNvSpPr/>
          <p:nvPr/>
        </p:nvSpPr>
        <p:spPr>
          <a:xfrm rot="5205878" flipV="1">
            <a:off x="6676951" y="2313743"/>
            <a:ext cx="316512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8" name="Man" descr="{&quot;Key&quot;:&quot;POWER_USER_SHAPE_ICON&quot;,&quot;Value&quot;:&quot;POWER_USER_SHAPE_ICON_STYLE_1&quot;}">
            <a:extLst>
              <a:ext uri="{FF2B5EF4-FFF2-40B4-BE49-F238E27FC236}">
                <a16:creationId xmlns:a16="http://schemas.microsoft.com/office/drawing/2014/main" id="{AB893122-71FC-97E6-3926-553B8F63F073}"/>
              </a:ext>
            </a:extLst>
          </p:cNvPr>
          <p:cNvGrpSpPr>
            <a:grpSpLocks noChangeAspect="1"/>
          </p:cNvGrpSpPr>
          <p:nvPr>
            <p:custDataLst>
              <p:tags r:id="rId2"/>
            </p:custDataLst>
          </p:nvPr>
        </p:nvGrpSpPr>
        <p:grpSpPr bwMode="auto">
          <a:xfrm>
            <a:off x="3517328" y="919774"/>
            <a:ext cx="1051221" cy="1371437"/>
            <a:chOff x="78" y="29"/>
            <a:chExt cx="325" cy="424"/>
          </a:xfrm>
          <a:solidFill>
            <a:schemeClr val="accent6"/>
          </a:solidFill>
        </p:grpSpPr>
        <p:sp>
          <p:nvSpPr>
            <p:cNvPr id="19" name="Man">
              <a:extLst>
                <a:ext uri="{FF2B5EF4-FFF2-40B4-BE49-F238E27FC236}">
                  <a16:creationId xmlns:a16="http://schemas.microsoft.com/office/drawing/2014/main" id="{040AF49A-2877-8085-B524-DEF5FA1B2829}"/>
                </a:ext>
              </a:extLst>
            </p:cNvPr>
            <p:cNvSpPr>
              <a:spLocks noChangeArrowheads="1"/>
            </p:cNvSpPr>
            <p:nvPr>
              <p:custDataLst>
                <p:tags r:id="rId3"/>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Man">
              <a:extLst>
                <a:ext uri="{FF2B5EF4-FFF2-40B4-BE49-F238E27FC236}">
                  <a16:creationId xmlns:a16="http://schemas.microsoft.com/office/drawing/2014/main" id="{4D0ED931-7EF0-4D64-AA00-246460DB395A}"/>
                </a:ext>
              </a:extLst>
            </p:cNvPr>
            <p:cNvSpPr>
              <a:spLocks/>
            </p:cNvSpPr>
            <p:nvPr>
              <p:custDataLst>
                <p:tags r:id="rId4"/>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30" name="Picture 29">
            <a:extLst>
              <a:ext uri="{FF2B5EF4-FFF2-40B4-BE49-F238E27FC236}">
                <a16:creationId xmlns:a16="http://schemas.microsoft.com/office/drawing/2014/main" id="{990CB81C-CE76-D61E-8AD8-FFFF44C17916}"/>
              </a:ext>
            </a:extLst>
          </p:cNvPr>
          <p:cNvPicPr>
            <a:picLocks noChangeAspect="1"/>
          </p:cNvPicPr>
          <p:nvPr/>
        </p:nvPicPr>
        <p:blipFill>
          <a:blip r:embed="rId8"/>
          <a:stretch>
            <a:fillRect/>
          </a:stretch>
        </p:blipFill>
        <p:spPr>
          <a:xfrm>
            <a:off x="3521685" y="4354174"/>
            <a:ext cx="1042506" cy="1371719"/>
          </a:xfrm>
          <a:prstGeom prst="rect">
            <a:avLst/>
          </a:prstGeom>
        </p:spPr>
      </p:pic>
      <p:pic>
        <p:nvPicPr>
          <p:cNvPr id="32" name="Picture 31">
            <a:extLst>
              <a:ext uri="{FF2B5EF4-FFF2-40B4-BE49-F238E27FC236}">
                <a16:creationId xmlns:a16="http://schemas.microsoft.com/office/drawing/2014/main" id="{08FD974C-3F6F-4828-5D4B-64F3984A74F7}"/>
              </a:ext>
            </a:extLst>
          </p:cNvPr>
          <p:cNvPicPr>
            <a:picLocks noChangeAspect="1"/>
          </p:cNvPicPr>
          <p:nvPr/>
        </p:nvPicPr>
        <p:blipFill>
          <a:blip r:embed="rId9"/>
          <a:stretch>
            <a:fillRect/>
          </a:stretch>
        </p:blipFill>
        <p:spPr>
          <a:xfrm>
            <a:off x="8122282" y="1771948"/>
            <a:ext cx="1060796" cy="1042506"/>
          </a:xfrm>
          <a:prstGeom prst="rect">
            <a:avLst/>
          </a:prstGeom>
        </p:spPr>
      </p:pic>
      <p:pic>
        <p:nvPicPr>
          <p:cNvPr id="33" name="Picture 32">
            <a:extLst>
              <a:ext uri="{FF2B5EF4-FFF2-40B4-BE49-F238E27FC236}">
                <a16:creationId xmlns:a16="http://schemas.microsoft.com/office/drawing/2014/main" id="{4D022141-A778-B684-7216-10449797CCF9}"/>
              </a:ext>
            </a:extLst>
          </p:cNvPr>
          <p:cNvPicPr>
            <a:picLocks noChangeAspect="1"/>
          </p:cNvPicPr>
          <p:nvPr/>
        </p:nvPicPr>
        <p:blipFill>
          <a:blip r:embed="rId10"/>
          <a:stretch>
            <a:fillRect/>
          </a:stretch>
        </p:blipFill>
        <p:spPr>
          <a:xfrm>
            <a:off x="8226916" y="4656951"/>
            <a:ext cx="1060796" cy="1042506"/>
          </a:xfrm>
          <a:prstGeom prst="rect">
            <a:avLst/>
          </a:prstGeom>
        </p:spPr>
      </p:pic>
    </p:spTree>
    <p:extLst>
      <p:ext uri="{BB962C8B-B14F-4D97-AF65-F5344CB8AC3E}">
        <p14:creationId xmlns:p14="http://schemas.microsoft.com/office/powerpoint/2010/main" val="34684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3"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C17419-524E-46D5-FA4E-892B11A3A5DF}"/>
            </a:ext>
          </a:extLst>
        </p:cNvPr>
        <p:cNvGrpSpPr/>
        <p:nvPr/>
      </p:nvGrpSpPr>
      <p:grpSpPr>
        <a:xfrm>
          <a:off x="0" y="0"/>
          <a:ext cx="0" cy="0"/>
          <a:chOff x="0" y="0"/>
          <a:chExt cx="0" cy="0"/>
        </a:xfrm>
      </p:grpSpPr>
      <p:grpSp>
        <p:nvGrpSpPr>
          <p:cNvPr id="4" name="Man" descr="{&quot;Key&quot;:&quot;POWER_USER_SHAPE_ICON&quot;,&quot;Value&quot;:&quot;POWER_USER_SHAPE_ICON_STYLE_1&quot;}">
            <a:extLst>
              <a:ext uri="{FF2B5EF4-FFF2-40B4-BE49-F238E27FC236}">
                <a16:creationId xmlns:a16="http://schemas.microsoft.com/office/drawing/2014/main" id="{E10119FB-3EE5-9530-F8B6-C786A91127EB}"/>
              </a:ext>
            </a:extLst>
          </p:cNvPr>
          <p:cNvGrpSpPr>
            <a:grpSpLocks noChangeAspect="1"/>
          </p:cNvGrpSpPr>
          <p:nvPr>
            <p:custDataLst>
              <p:tags r:id="rId1"/>
            </p:custDataLst>
          </p:nvPr>
        </p:nvGrpSpPr>
        <p:grpSpPr bwMode="auto">
          <a:xfrm>
            <a:off x="3523314" y="4406952"/>
            <a:ext cx="1051221" cy="1371437"/>
            <a:chOff x="78" y="29"/>
            <a:chExt cx="325" cy="424"/>
          </a:xfrm>
          <a:solidFill>
            <a:schemeClr val="tx1"/>
          </a:solidFill>
        </p:grpSpPr>
        <p:sp>
          <p:nvSpPr>
            <p:cNvPr id="5" name="Man">
              <a:extLst>
                <a:ext uri="{FF2B5EF4-FFF2-40B4-BE49-F238E27FC236}">
                  <a16:creationId xmlns:a16="http://schemas.microsoft.com/office/drawing/2014/main" id="{9151DBF9-70D4-2328-1BB8-E4BADF2C482A}"/>
                </a:ext>
              </a:extLst>
            </p:cNvPr>
            <p:cNvSpPr>
              <a:spLocks noChangeArrowheads="1"/>
            </p:cNvSpPr>
            <p:nvPr>
              <p:custDataLst>
                <p:tags r:id="rId8"/>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Man">
              <a:extLst>
                <a:ext uri="{FF2B5EF4-FFF2-40B4-BE49-F238E27FC236}">
                  <a16:creationId xmlns:a16="http://schemas.microsoft.com/office/drawing/2014/main" id="{7F165645-15B4-835E-E18E-785E6455B184}"/>
                </a:ext>
              </a:extLst>
            </p:cNvPr>
            <p:cNvSpPr>
              <a:spLocks/>
            </p:cNvSpPr>
            <p:nvPr>
              <p:custDataLst>
                <p:tags r:id="rId9"/>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Man" descr="{&quot;Key&quot;:&quot;POWER_USER_SHAPE_ICON&quot;,&quot;Value&quot;:&quot;POWER_USER_SHAPE_ICON_STYLE_1&quot;}">
            <a:extLst>
              <a:ext uri="{FF2B5EF4-FFF2-40B4-BE49-F238E27FC236}">
                <a16:creationId xmlns:a16="http://schemas.microsoft.com/office/drawing/2014/main" id="{820AF597-9A92-3D15-9417-33DFBFB1542A}"/>
              </a:ext>
            </a:extLst>
          </p:cNvPr>
          <p:cNvGrpSpPr>
            <a:grpSpLocks noChangeAspect="1"/>
          </p:cNvGrpSpPr>
          <p:nvPr>
            <p:custDataLst>
              <p:tags r:id="rId2"/>
            </p:custDataLst>
          </p:nvPr>
        </p:nvGrpSpPr>
        <p:grpSpPr bwMode="auto">
          <a:xfrm>
            <a:off x="1306610" y="2820660"/>
            <a:ext cx="1051221" cy="1371437"/>
            <a:chOff x="78" y="29"/>
            <a:chExt cx="325" cy="424"/>
          </a:xfrm>
          <a:solidFill>
            <a:schemeClr val="accent5"/>
          </a:solidFill>
        </p:grpSpPr>
        <p:sp>
          <p:nvSpPr>
            <p:cNvPr id="9" name="Man">
              <a:extLst>
                <a:ext uri="{FF2B5EF4-FFF2-40B4-BE49-F238E27FC236}">
                  <a16:creationId xmlns:a16="http://schemas.microsoft.com/office/drawing/2014/main" id="{26A745A9-1E1F-2F13-A9AB-F6469035A8A8}"/>
                </a:ext>
              </a:extLst>
            </p:cNvPr>
            <p:cNvSpPr>
              <a:spLocks noChangeArrowheads="1"/>
            </p:cNvSpPr>
            <p:nvPr>
              <p:custDataLst>
                <p:tags r:id="rId6"/>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n">
              <a:extLst>
                <a:ext uri="{FF2B5EF4-FFF2-40B4-BE49-F238E27FC236}">
                  <a16:creationId xmlns:a16="http://schemas.microsoft.com/office/drawing/2014/main" id="{AF16E268-8713-887D-C1A7-E3F1974F874F}"/>
                </a:ext>
              </a:extLst>
            </p:cNvPr>
            <p:cNvSpPr>
              <a:spLocks/>
            </p:cNvSpPr>
            <p:nvPr>
              <p:custDataLst>
                <p:tags r:id="rId7"/>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Man" descr="{&quot;Key&quot;:&quot;POWER_USER_SHAPE_ICON&quot;,&quot;Value&quot;:&quot;POWER_USER_SHAPE_ICON_STYLE_1&quot;}">
            <a:extLst>
              <a:ext uri="{FF2B5EF4-FFF2-40B4-BE49-F238E27FC236}">
                <a16:creationId xmlns:a16="http://schemas.microsoft.com/office/drawing/2014/main" id="{85681968-23AE-80DF-BDAE-C3ACAB4C889C}"/>
              </a:ext>
            </a:extLst>
          </p:cNvPr>
          <p:cNvGrpSpPr>
            <a:grpSpLocks noChangeAspect="1"/>
          </p:cNvGrpSpPr>
          <p:nvPr>
            <p:custDataLst>
              <p:tags r:id="rId3"/>
            </p:custDataLst>
          </p:nvPr>
        </p:nvGrpSpPr>
        <p:grpSpPr bwMode="auto">
          <a:xfrm>
            <a:off x="3340065" y="690698"/>
            <a:ext cx="1051221" cy="1371437"/>
            <a:chOff x="78" y="29"/>
            <a:chExt cx="325" cy="424"/>
          </a:xfrm>
          <a:solidFill>
            <a:schemeClr val="accent6"/>
          </a:solidFill>
        </p:grpSpPr>
        <p:sp>
          <p:nvSpPr>
            <p:cNvPr id="12" name="Man">
              <a:extLst>
                <a:ext uri="{FF2B5EF4-FFF2-40B4-BE49-F238E27FC236}">
                  <a16:creationId xmlns:a16="http://schemas.microsoft.com/office/drawing/2014/main" id="{B40CA9A5-EF57-C835-3F96-FDE1D084FC9C}"/>
                </a:ext>
              </a:extLst>
            </p:cNvPr>
            <p:cNvSpPr>
              <a:spLocks noChangeArrowheads="1"/>
            </p:cNvSpPr>
            <p:nvPr>
              <p:custDataLst>
                <p:tags r:id="rId4"/>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Man">
              <a:extLst>
                <a:ext uri="{FF2B5EF4-FFF2-40B4-BE49-F238E27FC236}">
                  <a16:creationId xmlns:a16="http://schemas.microsoft.com/office/drawing/2014/main" id="{3642F335-4B8D-F110-209C-FDB1D1323AD2}"/>
                </a:ext>
              </a:extLst>
            </p:cNvPr>
            <p:cNvSpPr>
              <a:spLocks/>
            </p:cNvSpPr>
            <p:nvPr>
              <p:custDataLst>
                <p:tags r:id="rId5"/>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Arrow: Circular 19">
            <a:extLst>
              <a:ext uri="{FF2B5EF4-FFF2-40B4-BE49-F238E27FC236}">
                <a16:creationId xmlns:a16="http://schemas.microsoft.com/office/drawing/2014/main" id="{0D404FB7-4BE5-2858-B69A-B6A53F2BC0BD}"/>
              </a:ext>
            </a:extLst>
          </p:cNvPr>
          <p:cNvSpPr/>
          <p:nvPr/>
        </p:nvSpPr>
        <p:spPr>
          <a:xfrm rot="18348581" flipH="1">
            <a:off x="1169111" y="866603"/>
            <a:ext cx="2377440" cy="2286000"/>
          </a:xfrm>
          <a:prstGeom prst="circular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A7CB9760-1F9A-22B8-066F-075E84D5644F}"/>
              </a:ext>
            </a:extLst>
          </p:cNvPr>
          <p:cNvSpPr txBox="1"/>
          <p:nvPr/>
        </p:nvSpPr>
        <p:spPr>
          <a:xfrm>
            <a:off x="157463" y="1469051"/>
            <a:ext cx="1158266" cy="369332"/>
          </a:xfrm>
          <a:prstGeom prst="rect">
            <a:avLst/>
          </a:prstGeom>
          <a:noFill/>
        </p:spPr>
        <p:txBody>
          <a:bodyPr wrap="none" rtlCol="0">
            <a:spAutoFit/>
          </a:bodyPr>
          <a:lstStyle/>
          <a:p>
            <a:r>
              <a:rPr lang="en-US" b="1" dirty="0"/>
              <a:t>Recovery</a:t>
            </a:r>
          </a:p>
        </p:txBody>
      </p:sp>
      <p:sp>
        <p:nvSpPr>
          <p:cNvPr id="22" name="Arrow: Circular 21">
            <a:extLst>
              <a:ext uri="{FF2B5EF4-FFF2-40B4-BE49-F238E27FC236}">
                <a16:creationId xmlns:a16="http://schemas.microsoft.com/office/drawing/2014/main" id="{CCB6BBAE-D9B2-6D9F-73C7-E2815F1543C8}"/>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ircular 22">
            <a:extLst>
              <a:ext uri="{FF2B5EF4-FFF2-40B4-BE49-F238E27FC236}">
                <a16:creationId xmlns:a16="http://schemas.microsoft.com/office/drawing/2014/main" id="{995BA9EE-993C-EB21-AE1D-F4C166BD084D}"/>
              </a:ext>
            </a:extLst>
          </p:cNvPr>
          <p:cNvSpPr/>
          <p:nvPr/>
        </p:nvSpPr>
        <p:spPr>
          <a:xfrm rot="11950877" flipH="1">
            <a:off x="1482270" y="3602858"/>
            <a:ext cx="2377440" cy="2286000"/>
          </a:xfrm>
          <a:prstGeom prst="circular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4D85DA0B-F126-F144-AEB6-322ED4893234}"/>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25" name="TextBox 24">
            <a:extLst>
              <a:ext uri="{FF2B5EF4-FFF2-40B4-BE49-F238E27FC236}">
                <a16:creationId xmlns:a16="http://schemas.microsoft.com/office/drawing/2014/main" id="{727D141F-8CF3-6EA0-4ABE-3FC3A10C02B3}"/>
              </a:ext>
            </a:extLst>
          </p:cNvPr>
          <p:cNvSpPr txBox="1"/>
          <p:nvPr/>
        </p:nvSpPr>
        <p:spPr>
          <a:xfrm>
            <a:off x="1172721" y="5945996"/>
            <a:ext cx="1976823" cy="369332"/>
          </a:xfrm>
          <a:prstGeom prst="rect">
            <a:avLst/>
          </a:prstGeom>
          <a:noFill/>
        </p:spPr>
        <p:txBody>
          <a:bodyPr wrap="none" rtlCol="0">
            <a:spAutoFit/>
          </a:bodyPr>
          <a:lstStyle/>
          <a:p>
            <a:r>
              <a:rPr lang="en-US" b="1" dirty="0"/>
              <a:t>Loss of immunity</a:t>
            </a:r>
          </a:p>
        </p:txBody>
      </p:sp>
      <p:pic>
        <p:nvPicPr>
          <p:cNvPr id="59" name="Graphic 58">
            <a:extLst>
              <a:ext uri="{FF2B5EF4-FFF2-40B4-BE49-F238E27FC236}">
                <a16:creationId xmlns:a16="http://schemas.microsoft.com/office/drawing/2014/main" id="{19DBE901-8E33-0166-5274-7C17DE7148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69925" flipH="1">
            <a:off x="8382135" y="4764434"/>
            <a:ext cx="782159" cy="711333"/>
          </a:xfrm>
          <a:prstGeom prst="rect">
            <a:avLst/>
          </a:prstGeom>
        </p:spPr>
      </p:pic>
      <p:pic>
        <p:nvPicPr>
          <p:cNvPr id="60" name="Graphic 59">
            <a:extLst>
              <a:ext uri="{FF2B5EF4-FFF2-40B4-BE49-F238E27FC236}">
                <a16:creationId xmlns:a16="http://schemas.microsoft.com/office/drawing/2014/main" id="{E3851A31-2DD9-2458-9D6E-2AF21DD08F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169925" flipH="1">
            <a:off x="8280931" y="2022804"/>
            <a:ext cx="782159" cy="711333"/>
          </a:xfrm>
          <a:prstGeom prst="rect">
            <a:avLst/>
          </a:prstGeom>
        </p:spPr>
      </p:pic>
      <p:sp>
        <p:nvSpPr>
          <p:cNvPr id="62" name="Arrow: Circular 61">
            <a:extLst>
              <a:ext uri="{FF2B5EF4-FFF2-40B4-BE49-F238E27FC236}">
                <a16:creationId xmlns:a16="http://schemas.microsoft.com/office/drawing/2014/main" id="{DAF6F870-E25C-6F29-EED1-0C7C9BACA188}"/>
              </a:ext>
            </a:extLst>
          </p:cNvPr>
          <p:cNvSpPr/>
          <p:nvPr/>
        </p:nvSpPr>
        <p:spPr>
          <a:xfrm rot="5205878" flipV="1">
            <a:off x="6876005" y="210311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C4E76ED9-EB26-2E92-B901-2F225D625B0D}"/>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pic>
        <p:nvPicPr>
          <p:cNvPr id="65" name="Picture 64">
            <a:extLst>
              <a:ext uri="{FF2B5EF4-FFF2-40B4-BE49-F238E27FC236}">
                <a16:creationId xmlns:a16="http://schemas.microsoft.com/office/drawing/2014/main" id="{6C466AB7-43D1-AA63-06F6-550D72B99074}"/>
              </a:ext>
            </a:extLst>
          </p:cNvPr>
          <p:cNvPicPr>
            <a:picLocks noChangeAspect="1"/>
          </p:cNvPicPr>
          <p:nvPr/>
        </p:nvPicPr>
        <p:blipFill>
          <a:blip r:embed="rId15"/>
          <a:stretch>
            <a:fillRect/>
          </a:stretch>
        </p:blipFill>
        <p:spPr>
          <a:xfrm>
            <a:off x="5030851" y="4997447"/>
            <a:ext cx="2266967" cy="1781188"/>
          </a:xfrm>
          <a:prstGeom prst="rect">
            <a:avLst/>
          </a:prstGeom>
        </p:spPr>
      </p:pic>
      <p:pic>
        <p:nvPicPr>
          <p:cNvPr id="67" name="Picture 66">
            <a:extLst>
              <a:ext uri="{FF2B5EF4-FFF2-40B4-BE49-F238E27FC236}">
                <a16:creationId xmlns:a16="http://schemas.microsoft.com/office/drawing/2014/main" id="{BF535596-FE98-7F38-809E-CB571DB4CA3A}"/>
              </a:ext>
            </a:extLst>
          </p:cNvPr>
          <p:cNvPicPr>
            <a:picLocks noChangeAspect="1"/>
          </p:cNvPicPr>
          <p:nvPr/>
        </p:nvPicPr>
        <p:blipFill>
          <a:blip r:embed="rId16"/>
          <a:stretch>
            <a:fillRect/>
          </a:stretch>
        </p:blipFill>
        <p:spPr>
          <a:xfrm>
            <a:off x="8754416" y="4608728"/>
            <a:ext cx="2295542" cy="1828813"/>
          </a:xfrm>
          <a:prstGeom prst="rect">
            <a:avLst/>
          </a:prstGeom>
        </p:spPr>
      </p:pic>
    </p:spTree>
    <p:extLst>
      <p:ext uri="{BB962C8B-B14F-4D97-AF65-F5344CB8AC3E}">
        <p14:creationId xmlns:p14="http://schemas.microsoft.com/office/powerpoint/2010/main" val="56258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2D674-7EC3-7201-EEFB-FC688A4CEE84}"/>
            </a:ext>
          </a:extLst>
        </p:cNvPr>
        <p:cNvGrpSpPr/>
        <p:nvPr/>
      </p:nvGrpSpPr>
      <p:grpSpPr>
        <a:xfrm>
          <a:off x="0" y="0"/>
          <a:ext cx="0" cy="0"/>
          <a:chOff x="0" y="0"/>
          <a:chExt cx="0" cy="0"/>
        </a:xfrm>
      </p:grpSpPr>
      <p:pic>
        <p:nvPicPr>
          <p:cNvPr id="102" name="Graphic 101">
            <a:extLst>
              <a:ext uri="{FF2B5EF4-FFF2-40B4-BE49-F238E27FC236}">
                <a16:creationId xmlns:a16="http://schemas.microsoft.com/office/drawing/2014/main" id="{DE9B81EA-B259-890B-07D9-F56EF4711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69925" flipH="1">
            <a:off x="5495954" y="5016497"/>
            <a:ext cx="963699" cy="876434"/>
          </a:xfrm>
          <a:prstGeom prst="rect">
            <a:avLst/>
          </a:prstGeom>
        </p:spPr>
      </p:pic>
      <p:sp>
        <p:nvSpPr>
          <p:cNvPr id="97" name="TextBox 96">
            <a:extLst>
              <a:ext uri="{FF2B5EF4-FFF2-40B4-BE49-F238E27FC236}">
                <a16:creationId xmlns:a16="http://schemas.microsoft.com/office/drawing/2014/main" id="{0CDA133A-78A5-8A1C-B323-075DC6ED9DEB}"/>
              </a:ext>
            </a:extLst>
          </p:cNvPr>
          <p:cNvSpPr txBox="1"/>
          <p:nvPr/>
        </p:nvSpPr>
        <p:spPr>
          <a:xfrm>
            <a:off x="1330953" y="4778559"/>
            <a:ext cx="1468672" cy="646331"/>
          </a:xfrm>
          <a:prstGeom prst="rect">
            <a:avLst/>
          </a:prstGeom>
          <a:noFill/>
        </p:spPr>
        <p:txBody>
          <a:bodyPr wrap="none" rtlCol="0">
            <a:spAutoFit/>
          </a:bodyPr>
          <a:lstStyle/>
          <a:p>
            <a:r>
              <a:rPr lang="en-US" b="1" dirty="0"/>
              <a:t>Ovipositing </a:t>
            </a:r>
            <a:br>
              <a:rPr lang="en-US" b="1" dirty="0"/>
            </a:br>
            <a:r>
              <a:rPr lang="en-US" dirty="0"/>
              <a:t>(egg-laying)</a:t>
            </a:r>
            <a:endParaRPr lang="en-US" b="1" dirty="0"/>
          </a:p>
        </p:txBody>
      </p:sp>
      <p:pic>
        <p:nvPicPr>
          <p:cNvPr id="212" name="Graphic 211">
            <a:extLst>
              <a:ext uri="{FF2B5EF4-FFF2-40B4-BE49-F238E27FC236}">
                <a16:creationId xmlns:a16="http://schemas.microsoft.com/office/drawing/2014/main" id="{D2D34E71-C803-B2BE-8AF6-FC8D994E6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1790" y="2463885"/>
            <a:ext cx="746499" cy="1108651"/>
          </a:xfrm>
          <a:prstGeom prst="rect">
            <a:avLst/>
          </a:prstGeom>
        </p:spPr>
      </p:pic>
      <p:cxnSp>
        <p:nvCxnSpPr>
          <p:cNvPr id="213" name="Straight Arrow Connector 95">
            <a:extLst>
              <a:ext uri="{FF2B5EF4-FFF2-40B4-BE49-F238E27FC236}">
                <a16:creationId xmlns:a16="http://schemas.microsoft.com/office/drawing/2014/main" id="{672B3919-A1EF-9692-464B-C246B39F0874}"/>
              </a:ext>
            </a:extLst>
          </p:cNvPr>
          <p:cNvCxnSpPr>
            <a:cxnSpLocks/>
          </p:cNvCxnSpPr>
          <p:nvPr/>
        </p:nvCxnSpPr>
        <p:spPr>
          <a:xfrm rot="16200000" flipV="1">
            <a:off x="1152930" y="3875650"/>
            <a:ext cx="731520" cy="0"/>
          </a:xfrm>
          <a:prstGeom prst="curvedConnector3">
            <a:avLst>
              <a:gd name="adj1" fmla="val 50000"/>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19" name="Graphic 218">
            <a:extLst>
              <a:ext uri="{FF2B5EF4-FFF2-40B4-BE49-F238E27FC236}">
                <a16:creationId xmlns:a16="http://schemas.microsoft.com/office/drawing/2014/main" id="{2FFA4EEE-2B94-FA93-DF28-C7A6EA6549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2251" y="710185"/>
            <a:ext cx="625577" cy="662110"/>
          </a:xfrm>
          <a:prstGeom prst="rect">
            <a:avLst/>
          </a:prstGeom>
        </p:spPr>
      </p:pic>
      <p:cxnSp>
        <p:nvCxnSpPr>
          <p:cNvPr id="220" name="Straight Arrow Connector 95">
            <a:extLst>
              <a:ext uri="{FF2B5EF4-FFF2-40B4-BE49-F238E27FC236}">
                <a16:creationId xmlns:a16="http://schemas.microsoft.com/office/drawing/2014/main" id="{FF529044-053B-18A9-CD6B-50F91E21A7D7}"/>
              </a:ext>
            </a:extLst>
          </p:cNvPr>
          <p:cNvCxnSpPr>
            <a:cxnSpLocks/>
          </p:cNvCxnSpPr>
          <p:nvPr/>
        </p:nvCxnSpPr>
        <p:spPr>
          <a:xfrm rot="5400000" flipH="1" flipV="1">
            <a:off x="979245" y="1918090"/>
            <a:ext cx="1091590" cy="12700"/>
          </a:xfrm>
          <a:prstGeom prst="curvedConnector3">
            <a:avLst>
              <a:gd name="adj1" fmla="val 50000"/>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95">
            <a:extLst>
              <a:ext uri="{FF2B5EF4-FFF2-40B4-BE49-F238E27FC236}">
                <a16:creationId xmlns:a16="http://schemas.microsoft.com/office/drawing/2014/main" id="{E1C8E86C-CBE1-D510-4EDD-2827E5DE1A64}"/>
              </a:ext>
            </a:extLst>
          </p:cNvPr>
          <p:cNvCxnSpPr>
            <a:cxnSpLocks/>
            <a:stCxn id="263" idx="2"/>
          </p:cNvCxnSpPr>
          <p:nvPr/>
        </p:nvCxnSpPr>
        <p:spPr>
          <a:xfrm rot="16200000" flipH="1">
            <a:off x="3989004" y="3955262"/>
            <a:ext cx="588910" cy="2313138"/>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95">
            <a:extLst>
              <a:ext uri="{FF2B5EF4-FFF2-40B4-BE49-F238E27FC236}">
                <a16:creationId xmlns:a16="http://schemas.microsoft.com/office/drawing/2014/main" id="{77994E49-DD0D-9453-080C-3F598F429F15}"/>
              </a:ext>
            </a:extLst>
          </p:cNvPr>
          <p:cNvCxnSpPr>
            <a:cxnSpLocks/>
          </p:cNvCxnSpPr>
          <p:nvPr/>
        </p:nvCxnSpPr>
        <p:spPr>
          <a:xfrm rot="16200000" flipH="1" flipV="1">
            <a:off x="5530602" y="1038224"/>
            <a:ext cx="819447" cy="5029200"/>
          </a:xfrm>
          <a:prstGeom prst="curvedConnector3">
            <a:avLst>
              <a:gd name="adj1" fmla="val -27897"/>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EAA8563-568A-0256-5D62-67D6B909252F}"/>
              </a:ext>
            </a:extLst>
          </p:cNvPr>
          <p:cNvGrpSpPr/>
          <p:nvPr/>
        </p:nvGrpSpPr>
        <p:grpSpPr>
          <a:xfrm>
            <a:off x="1082775" y="4309464"/>
            <a:ext cx="1599063" cy="457645"/>
            <a:chOff x="4451444" y="2255858"/>
            <a:chExt cx="5015668" cy="1964706"/>
          </a:xfrm>
        </p:grpSpPr>
        <p:sp>
          <p:nvSpPr>
            <p:cNvPr id="3" name="Oval 2">
              <a:extLst>
                <a:ext uri="{FF2B5EF4-FFF2-40B4-BE49-F238E27FC236}">
                  <a16:creationId xmlns:a16="http://schemas.microsoft.com/office/drawing/2014/main" id="{E2815D4A-20ED-353D-B360-4EFF4370E874}"/>
                </a:ext>
              </a:extLst>
            </p:cNvPr>
            <p:cNvSpPr/>
            <p:nvPr/>
          </p:nvSpPr>
          <p:spPr>
            <a:xfrm>
              <a:off x="4685731" y="229282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0ABC981-F628-6C6F-3A9E-22EED0E8E620}"/>
                </a:ext>
              </a:extLst>
            </p:cNvPr>
            <p:cNvSpPr/>
            <p:nvPr/>
          </p:nvSpPr>
          <p:spPr>
            <a:xfrm>
              <a:off x="4874525" y="229282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A8746B6-6707-CC63-64F7-A621B7E41FDB}"/>
                </a:ext>
              </a:extLst>
            </p:cNvPr>
            <p:cNvSpPr/>
            <p:nvPr/>
          </p:nvSpPr>
          <p:spPr>
            <a:xfrm>
              <a:off x="5063319" y="229282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BD3C7A6-940A-C648-A2A5-5774A0A049EA}"/>
                </a:ext>
              </a:extLst>
            </p:cNvPr>
            <p:cNvSpPr/>
            <p:nvPr/>
          </p:nvSpPr>
          <p:spPr>
            <a:xfrm>
              <a:off x="5243014" y="229282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ECC24C-EDAC-6B8F-46D3-6B08C88016AF}"/>
                </a:ext>
              </a:extLst>
            </p:cNvPr>
            <p:cNvSpPr/>
            <p:nvPr/>
          </p:nvSpPr>
          <p:spPr>
            <a:xfrm>
              <a:off x="5445456" y="229282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C9B6DC-4E70-E6D8-4BB7-72435BF9809E}"/>
                </a:ext>
              </a:extLst>
            </p:cNvPr>
            <p:cNvSpPr/>
            <p:nvPr/>
          </p:nvSpPr>
          <p:spPr>
            <a:xfrm>
              <a:off x="5634250" y="225870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9EC67E-A821-A62C-8ACB-F10427D9BFF7}"/>
                </a:ext>
              </a:extLst>
            </p:cNvPr>
            <p:cNvSpPr/>
            <p:nvPr/>
          </p:nvSpPr>
          <p:spPr>
            <a:xfrm>
              <a:off x="5827593" y="227576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6E6B5F6-01B5-9BFB-05CC-534D4574E38E}"/>
                </a:ext>
              </a:extLst>
            </p:cNvPr>
            <p:cNvSpPr/>
            <p:nvPr/>
          </p:nvSpPr>
          <p:spPr>
            <a:xfrm>
              <a:off x="6011838" y="227576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268FAE-3D7F-62FB-47E1-A2EF59534B6E}"/>
                </a:ext>
              </a:extLst>
            </p:cNvPr>
            <p:cNvSpPr/>
            <p:nvPr/>
          </p:nvSpPr>
          <p:spPr>
            <a:xfrm>
              <a:off x="4592471" y="249071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448DCE3-F028-32F2-8098-C9C92D475771}"/>
                </a:ext>
              </a:extLst>
            </p:cNvPr>
            <p:cNvSpPr/>
            <p:nvPr/>
          </p:nvSpPr>
          <p:spPr>
            <a:xfrm>
              <a:off x="4781265" y="249071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EF57ED1-FF81-749B-20FB-63F3DA0E13CB}"/>
                </a:ext>
              </a:extLst>
            </p:cNvPr>
            <p:cNvSpPr/>
            <p:nvPr/>
          </p:nvSpPr>
          <p:spPr>
            <a:xfrm>
              <a:off x="4970059" y="249071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6C52770-E063-4F0D-23AA-0A037FB8AF69}"/>
                </a:ext>
              </a:extLst>
            </p:cNvPr>
            <p:cNvSpPr/>
            <p:nvPr/>
          </p:nvSpPr>
          <p:spPr>
            <a:xfrm>
              <a:off x="5149754" y="249071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9802749-96CE-3014-BD13-53D187C1D35C}"/>
                </a:ext>
              </a:extLst>
            </p:cNvPr>
            <p:cNvSpPr/>
            <p:nvPr/>
          </p:nvSpPr>
          <p:spPr>
            <a:xfrm>
              <a:off x="5352196" y="249071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C041938-5336-2184-C97D-EEE338349CCE}"/>
                </a:ext>
              </a:extLst>
            </p:cNvPr>
            <p:cNvSpPr/>
            <p:nvPr/>
          </p:nvSpPr>
          <p:spPr>
            <a:xfrm>
              <a:off x="5540990" y="245659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9CB6433-6560-0436-A4E1-A169DACF3B54}"/>
                </a:ext>
              </a:extLst>
            </p:cNvPr>
            <p:cNvSpPr/>
            <p:nvPr/>
          </p:nvSpPr>
          <p:spPr>
            <a:xfrm>
              <a:off x="5734333" y="247365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AA76159-0719-EC35-09E1-484A9AB7BB34}"/>
                </a:ext>
              </a:extLst>
            </p:cNvPr>
            <p:cNvSpPr/>
            <p:nvPr/>
          </p:nvSpPr>
          <p:spPr>
            <a:xfrm>
              <a:off x="5918578" y="247365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80946D0-7F5A-7537-CE39-E59721BB9CD8}"/>
                </a:ext>
              </a:extLst>
            </p:cNvPr>
            <p:cNvSpPr/>
            <p:nvPr/>
          </p:nvSpPr>
          <p:spPr>
            <a:xfrm>
              <a:off x="4451444" y="267154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2F8D182-E742-2585-65F5-32CE12C73538}"/>
                </a:ext>
              </a:extLst>
            </p:cNvPr>
            <p:cNvSpPr/>
            <p:nvPr/>
          </p:nvSpPr>
          <p:spPr>
            <a:xfrm>
              <a:off x="4640238" y="267154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B9E3FF4-6D41-6F60-A6BE-F920BA03B803}"/>
                </a:ext>
              </a:extLst>
            </p:cNvPr>
            <p:cNvSpPr/>
            <p:nvPr/>
          </p:nvSpPr>
          <p:spPr>
            <a:xfrm>
              <a:off x="4829032" y="267154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411800-15D7-E584-34A6-83D0479DE76F}"/>
                </a:ext>
              </a:extLst>
            </p:cNvPr>
            <p:cNvSpPr/>
            <p:nvPr/>
          </p:nvSpPr>
          <p:spPr>
            <a:xfrm>
              <a:off x="5008727" y="267154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50857C0-08E1-D0EF-5D82-B392E13BD76F}"/>
                </a:ext>
              </a:extLst>
            </p:cNvPr>
            <p:cNvSpPr/>
            <p:nvPr/>
          </p:nvSpPr>
          <p:spPr>
            <a:xfrm>
              <a:off x="5211169" y="26715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CE03DF2-0987-FCC7-BD13-DB946C5BDD68}"/>
                </a:ext>
              </a:extLst>
            </p:cNvPr>
            <p:cNvSpPr/>
            <p:nvPr/>
          </p:nvSpPr>
          <p:spPr>
            <a:xfrm>
              <a:off x="5399963" y="263742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A4F16BA-5A6A-D8D3-70DB-ADB3603E08FC}"/>
                </a:ext>
              </a:extLst>
            </p:cNvPr>
            <p:cNvSpPr/>
            <p:nvPr/>
          </p:nvSpPr>
          <p:spPr>
            <a:xfrm>
              <a:off x="5593306" y="265448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213451-72FD-0A39-FDA8-5FE75A9C3C9D}"/>
                </a:ext>
              </a:extLst>
            </p:cNvPr>
            <p:cNvSpPr/>
            <p:nvPr/>
          </p:nvSpPr>
          <p:spPr>
            <a:xfrm>
              <a:off x="5777551" y="265448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A040D9E-B93C-D692-D6C7-502345E02CFC}"/>
                </a:ext>
              </a:extLst>
            </p:cNvPr>
            <p:cNvSpPr/>
            <p:nvPr/>
          </p:nvSpPr>
          <p:spPr>
            <a:xfrm>
              <a:off x="6184789" y="22996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D85BD1D-1AD8-940E-0C93-64FA78A178E5}"/>
                </a:ext>
              </a:extLst>
            </p:cNvPr>
            <p:cNvSpPr/>
            <p:nvPr/>
          </p:nvSpPr>
          <p:spPr>
            <a:xfrm>
              <a:off x="6373583" y="22996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748BF8E-5856-92E9-B3E4-4A9519B96318}"/>
                </a:ext>
              </a:extLst>
            </p:cNvPr>
            <p:cNvSpPr/>
            <p:nvPr/>
          </p:nvSpPr>
          <p:spPr>
            <a:xfrm>
              <a:off x="6562377" y="229964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1050318-CF98-C686-0C67-97283AADD2B5}"/>
                </a:ext>
              </a:extLst>
            </p:cNvPr>
            <p:cNvSpPr/>
            <p:nvPr/>
          </p:nvSpPr>
          <p:spPr>
            <a:xfrm>
              <a:off x="6742072" y="229964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EB33037-0E57-0B03-4F1A-DCA68F88180C}"/>
                </a:ext>
              </a:extLst>
            </p:cNvPr>
            <p:cNvSpPr/>
            <p:nvPr/>
          </p:nvSpPr>
          <p:spPr>
            <a:xfrm>
              <a:off x="6944514" y="229964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06D4E88-39C4-639D-D680-B5F589351498}"/>
                </a:ext>
              </a:extLst>
            </p:cNvPr>
            <p:cNvSpPr/>
            <p:nvPr/>
          </p:nvSpPr>
          <p:spPr>
            <a:xfrm>
              <a:off x="7133308" y="226552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01F0E68-407B-0B9F-7CBB-AF2751C6E934}"/>
                </a:ext>
              </a:extLst>
            </p:cNvPr>
            <p:cNvSpPr/>
            <p:nvPr/>
          </p:nvSpPr>
          <p:spPr>
            <a:xfrm>
              <a:off x="7326651" y="228258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1D1CF33-3159-92E9-08B2-968FA4746D26}"/>
                </a:ext>
              </a:extLst>
            </p:cNvPr>
            <p:cNvSpPr/>
            <p:nvPr/>
          </p:nvSpPr>
          <p:spPr>
            <a:xfrm>
              <a:off x="7510896" y="228258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55BF19-5B6E-7A2A-A8EE-39AC790353D9}"/>
                </a:ext>
              </a:extLst>
            </p:cNvPr>
            <p:cNvSpPr/>
            <p:nvPr/>
          </p:nvSpPr>
          <p:spPr>
            <a:xfrm>
              <a:off x="6091529" y="249753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F61D565-7F24-A9B5-7AB2-E1B14AC7E199}"/>
                </a:ext>
              </a:extLst>
            </p:cNvPr>
            <p:cNvSpPr/>
            <p:nvPr/>
          </p:nvSpPr>
          <p:spPr>
            <a:xfrm>
              <a:off x="6280323" y="249753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7E546-5D20-1315-9317-D9F3EFA0A519}"/>
                </a:ext>
              </a:extLst>
            </p:cNvPr>
            <p:cNvSpPr/>
            <p:nvPr/>
          </p:nvSpPr>
          <p:spPr>
            <a:xfrm>
              <a:off x="6469117" y="249753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46A221B-EF4E-7402-3402-FDE67460872B}"/>
                </a:ext>
              </a:extLst>
            </p:cNvPr>
            <p:cNvSpPr/>
            <p:nvPr/>
          </p:nvSpPr>
          <p:spPr>
            <a:xfrm>
              <a:off x="6648812" y="249753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D1B3362-02AD-0C86-F448-4263D216619F}"/>
                </a:ext>
              </a:extLst>
            </p:cNvPr>
            <p:cNvSpPr/>
            <p:nvPr/>
          </p:nvSpPr>
          <p:spPr>
            <a:xfrm>
              <a:off x="6851254" y="249753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04DB81-E69D-0EA7-09B6-8812D4B7F45C}"/>
                </a:ext>
              </a:extLst>
            </p:cNvPr>
            <p:cNvSpPr/>
            <p:nvPr/>
          </p:nvSpPr>
          <p:spPr>
            <a:xfrm>
              <a:off x="7040048" y="246341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5DB1689-70F5-B90A-8A14-8A93E74267D9}"/>
                </a:ext>
              </a:extLst>
            </p:cNvPr>
            <p:cNvSpPr/>
            <p:nvPr/>
          </p:nvSpPr>
          <p:spPr>
            <a:xfrm>
              <a:off x="7233391" y="248047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AD61045-E7BF-57B6-A3B6-3182A3B01CAE}"/>
                </a:ext>
              </a:extLst>
            </p:cNvPr>
            <p:cNvSpPr/>
            <p:nvPr/>
          </p:nvSpPr>
          <p:spPr>
            <a:xfrm>
              <a:off x="7417636" y="248047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6AAC359-B3DB-4113-171E-872168610927}"/>
                </a:ext>
              </a:extLst>
            </p:cNvPr>
            <p:cNvSpPr/>
            <p:nvPr/>
          </p:nvSpPr>
          <p:spPr>
            <a:xfrm>
              <a:off x="5950502" y="26783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ED472E5-E5D9-50D3-0FA6-946DC33107A2}"/>
                </a:ext>
              </a:extLst>
            </p:cNvPr>
            <p:cNvSpPr/>
            <p:nvPr/>
          </p:nvSpPr>
          <p:spPr>
            <a:xfrm>
              <a:off x="6139296" y="26783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B33EA68-AB1C-0F31-D64F-7350C2A1D3E2}"/>
                </a:ext>
              </a:extLst>
            </p:cNvPr>
            <p:cNvSpPr/>
            <p:nvPr/>
          </p:nvSpPr>
          <p:spPr>
            <a:xfrm>
              <a:off x="6328090" y="267836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BDC74DD-375C-C888-BB17-38003BD8E6E9}"/>
                </a:ext>
              </a:extLst>
            </p:cNvPr>
            <p:cNvSpPr/>
            <p:nvPr/>
          </p:nvSpPr>
          <p:spPr>
            <a:xfrm>
              <a:off x="6507785" y="267836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DB8E6EA-EBEE-9820-3229-CB7BE2A5442D}"/>
                </a:ext>
              </a:extLst>
            </p:cNvPr>
            <p:cNvSpPr/>
            <p:nvPr/>
          </p:nvSpPr>
          <p:spPr>
            <a:xfrm>
              <a:off x="6710227" y="267836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E71C542-1EF5-54E7-AB3A-1BB72BD54C90}"/>
                </a:ext>
              </a:extLst>
            </p:cNvPr>
            <p:cNvSpPr/>
            <p:nvPr/>
          </p:nvSpPr>
          <p:spPr>
            <a:xfrm>
              <a:off x="6899021" y="264424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C867513-C9C1-F7D9-C4D8-1C8E467759CE}"/>
                </a:ext>
              </a:extLst>
            </p:cNvPr>
            <p:cNvSpPr/>
            <p:nvPr/>
          </p:nvSpPr>
          <p:spPr>
            <a:xfrm>
              <a:off x="7092364" y="266130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A84955A-FBC0-52DA-3EED-82DB7E4D1284}"/>
                </a:ext>
              </a:extLst>
            </p:cNvPr>
            <p:cNvSpPr/>
            <p:nvPr/>
          </p:nvSpPr>
          <p:spPr>
            <a:xfrm>
              <a:off x="7276609" y="266130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E600913-EEE8-4CE3-908E-99A45B6DF90D}"/>
                </a:ext>
              </a:extLst>
            </p:cNvPr>
            <p:cNvSpPr/>
            <p:nvPr/>
          </p:nvSpPr>
          <p:spPr>
            <a:xfrm>
              <a:off x="7663334" y="228997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9D549CE-3893-CA0A-65D2-3AC94E97E12B}"/>
                </a:ext>
              </a:extLst>
            </p:cNvPr>
            <p:cNvSpPr/>
            <p:nvPr/>
          </p:nvSpPr>
          <p:spPr>
            <a:xfrm>
              <a:off x="7852128" y="228997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332CB9E-D800-7E59-1F1B-9A3D8244322C}"/>
                </a:ext>
              </a:extLst>
            </p:cNvPr>
            <p:cNvSpPr/>
            <p:nvPr/>
          </p:nvSpPr>
          <p:spPr>
            <a:xfrm>
              <a:off x="8040922" y="228997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CB9B7C8-92FC-24C0-23E6-0CEDEB52FD7E}"/>
                </a:ext>
              </a:extLst>
            </p:cNvPr>
            <p:cNvSpPr/>
            <p:nvPr/>
          </p:nvSpPr>
          <p:spPr>
            <a:xfrm>
              <a:off x="8220617" y="228997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50D2F98-7446-141A-4F63-ED6BF5C40283}"/>
                </a:ext>
              </a:extLst>
            </p:cNvPr>
            <p:cNvSpPr/>
            <p:nvPr/>
          </p:nvSpPr>
          <p:spPr>
            <a:xfrm>
              <a:off x="8423059" y="228997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D3820DD-B86F-2B77-EB3E-1D46DA0B5087}"/>
                </a:ext>
              </a:extLst>
            </p:cNvPr>
            <p:cNvSpPr/>
            <p:nvPr/>
          </p:nvSpPr>
          <p:spPr>
            <a:xfrm>
              <a:off x="8611853" y="225585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B05C27E-21BF-47E7-7E52-F95B28C1200F}"/>
                </a:ext>
              </a:extLst>
            </p:cNvPr>
            <p:cNvSpPr/>
            <p:nvPr/>
          </p:nvSpPr>
          <p:spPr>
            <a:xfrm>
              <a:off x="8805196" y="227291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65381A6-A0CB-3611-D426-0ABD84ED8D37}"/>
                </a:ext>
              </a:extLst>
            </p:cNvPr>
            <p:cNvSpPr/>
            <p:nvPr/>
          </p:nvSpPr>
          <p:spPr>
            <a:xfrm>
              <a:off x="8989441" y="227291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A433E47-2FDE-6BE8-6809-7A75F0CC6399}"/>
                </a:ext>
              </a:extLst>
            </p:cNvPr>
            <p:cNvSpPr/>
            <p:nvPr/>
          </p:nvSpPr>
          <p:spPr>
            <a:xfrm>
              <a:off x="7570074" y="248787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635AC9F-171F-6C15-9298-4D464BAD91FC}"/>
                </a:ext>
              </a:extLst>
            </p:cNvPr>
            <p:cNvSpPr/>
            <p:nvPr/>
          </p:nvSpPr>
          <p:spPr>
            <a:xfrm>
              <a:off x="7758868" y="248787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44E1E16-65D3-781A-FB87-87BB6F08F48A}"/>
                </a:ext>
              </a:extLst>
            </p:cNvPr>
            <p:cNvSpPr/>
            <p:nvPr/>
          </p:nvSpPr>
          <p:spPr>
            <a:xfrm>
              <a:off x="7947662" y="248786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59FA991-94A2-10B8-F9C2-11C1CEFF971A}"/>
                </a:ext>
              </a:extLst>
            </p:cNvPr>
            <p:cNvSpPr/>
            <p:nvPr/>
          </p:nvSpPr>
          <p:spPr>
            <a:xfrm>
              <a:off x="8127357" y="248786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F6E3DDE-1A89-B6B7-3E23-383ED32A1448}"/>
                </a:ext>
              </a:extLst>
            </p:cNvPr>
            <p:cNvSpPr/>
            <p:nvPr/>
          </p:nvSpPr>
          <p:spPr>
            <a:xfrm>
              <a:off x="8329799" y="24878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C7A3529-098B-FA10-48DF-839095A967CF}"/>
                </a:ext>
              </a:extLst>
            </p:cNvPr>
            <p:cNvSpPr/>
            <p:nvPr/>
          </p:nvSpPr>
          <p:spPr>
            <a:xfrm>
              <a:off x="8518593" y="245375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3C01A0-05B2-780C-9003-2E67E5C1EF67}"/>
                </a:ext>
              </a:extLst>
            </p:cNvPr>
            <p:cNvSpPr/>
            <p:nvPr/>
          </p:nvSpPr>
          <p:spPr>
            <a:xfrm>
              <a:off x="8711936" y="247080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B10DE46-D379-F4B8-7C13-C895085CFEFD}"/>
                </a:ext>
              </a:extLst>
            </p:cNvPr>
            <p:cNvSpPr/>
            <p:nvPr/>
          </p:nvSpPr>
          <p:spPr>
            <a:xfrm>
              <a:off x="8896181" y="247080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EB27D0-A388-00FA-A66D-B19796E2B058}"/>
                </a:ext>
              </a:extLst>
            </p:cNvPr>
            <p:cNvSpPr/>
            <p:nvPr/>
          </p:nvSpPr>
          <p:spPr>
            <a:xfrm>
              <a:off x="7429047" y="266870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2C5D5F-58E8-E602-C320-9718707B7B9B}"/>
                </a:ext>
              </a:extLst>
            </p:cNvPr>
            <p:cNvSpPr/>
            <p:nvPr/>
          </p:nvSpPr>
          <p:spPr>
            <a:xfrm>
              <a:off x="7617840" y="2668702"/>
              <a:ext cx="477671" cy="1542198"/>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FDE1A5-C5A9-F5C5-2915-4144FE1FA154}"/>
                </a:ext>
              </a:extLst>
            </p:cNvPr>
            <p:cNvSpPr/>
            <p:nvPr/>
          </p:nvSpPr>
          <p:spPr>
            <a:xfrm>
              <a:off x="7806635" y="266869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4CD95D4-530C-ABCC-AD30-87E121042FF7}"/>
                </a:ext>
              </a:extLst>
            </p:cNvPr>
            <p:cNvSpPr/>
            <p:nvPr/>
          </p:nvSpPr>
          <p:spPr>
            <a:xfrm>
              <a:off x="7986330" y="266869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9552613-2608-5311-B555-621BE32A1BC1}"/>
                </a:ext>
              </a:extLst>
            </p:cNvPr>
            <p:cNvSpPr/>
            <p:nvPr/>
          </p:nvSpPr>
          <p:spPr>
            <a:xfrm>
              <a:off x="8188772" y="266869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9C35796-D55F-D79A-FCDD-40D6E0AF155D}"/>
                </a:ext>
              </a:extLst>
            </p:cNvPr>
            <p:cNvSpPr/>
            <p:nvPr/>
          </p:nvSpPr>
          <p:spPr>
            <a:xfrm>
              <a:off x="8377566" y="263458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7C8E0D0-D57F-1948-E959-8D9E5EE228D9}"/>
                </a:ext>
              </a:extLst>
            </p:cNvPr>
            <p:cNvSpPr/>
            <p:nvPr/>
          </p:nvSpPr>
          <p:spPr>
            <a:xfrm>
              <a:off x="8570909" y="265163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E8A3022-0575-B75A-ACD9-ECEF4D158F67}"/>
                </a:ext>
              </a:extLst>
            </p:cNvPr>
            <p:cNvSpPr/>
            <p:nvPr/>
          </p:nvSpPr>
          <p:spPr>
            <a:xfrm>
              <a:off x="8755154" y="265163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A9DF05FF-F578-88FF-18D3-C904B335C982}"/>
              </a:ext>
            </a:extLst>
          </p:cNvPr>
          <p:cNvGrpSpPr/>
          <p:nvPr/>
        </p:nvGrpSpPr>
        <p:grpSpPr>
          <a:xfrm>
            <a:off x="8178192" y="2859702"/>
            <a:ext cx="1259023" cy="1171403"/>
            <a:chOff x="2445771" y="4073927"/>
            <a:chExt cx="1259023" cy="1171403"/>
          </a:xfrm>
        </p:grpSpPr>
        <p:sp>
          <p:nvSpPr>
            <p:cNvPr id="63" name="TextBox 62">
              <a:extLst>
                <a:ext uri="{FF2B5EF4-FFF2-40B4-BE49-F238E27FC236}">
                  <a16:creationId xmlns:a16="http://schemas.microsoft.com/office/drawing/2014/main" id="{7B3667B2-ACCB-1C03-BB29-125514899F37}"/>
                </a:ext>
              </a:extLst>
            </p:cNvPr>
            <p:cNvSpPr txBox="1"/>
            <p:nvPr/>
          </p:nvSpPr>
          <p:spPr>
            <a:xfrm>
              <a:off x="2793497" y="4073927"/>
              <a:ext cx="785793" cy="369332"/>
            </a:xfrm>
            <a:prstGeom prst="rect">
              <a:avLst/>
            </a:prstGeom>
            <a:noFill/>
          </p:spPr>
          <p:txBody>
            <a:bodyPr wrap="none" rtlCol="0">
              <a:spAutoFit/>
            </a:bodyPr>
            <a:lstStyle/>
            <a:p>
              <a:r>
                <a:rPr lang="en-US" b="1" dirty="0"/>
                <a:t>Biting</a:t>
              </a:r>
            </a:p>
          </p:txBody>
        </p:sp>
        <p:pic>
          <p:nvPicPr>
            <p:cNvPr id="101" name="Picture 100">
              <a:extLst>
                <a:ext uri="{FF2B5EF4-FFF2-40B4-BE49-F238E27FC236}">
                  <a16:creationId xmlns:a16="http://schemas.microsoft.com/office/drawing/2014/main" id="{D0B8C879-C42A-020E-E846-6734034E8959}"/>
                </a:ext>
              </a:extLst>
            </p:cNvPr>
            <p:cNvPicPr>
              <a:picLocks noChangeAspect="1"/>
            </p:cNvPicPr>
            <p:nvPr/>
          </p:nvPicPr>
          <p:blipFill>
            <a:blip r:embed="rId8"/>
            <a:srcRect b="23190"/>
            <a:stretch/>
          </p:blipFill>
          <p:spPr>
            <a:xfrm>
              <a:off x="2445771" y="4294947"/>
              <a:ext cx="1259023" cy="950383"/>
            </a:xfrm>
            <a:prstGeom prst="rect">
              <a:avLst/>
            </a:prstGeom>
          </p:spPr>
        </p:pic>
      </p:grpSp>
      <p:cxnSp>
        <p:nvCxnSpPr>
          <p:cNvPr id="224" name="Straight Arrow Connector 95">
            <a:extLst>
              <a:ext uri="{FF2B5EF4-FFF2-40B4-BE49-F238E27FC236}">
                <a16:creationId xmlns:a16="http://schemas.microsoft.com/office/drawing/2014/main" id="{9D41DD24-8705-94BB-D7C2-70210C291268}"/>
              </a:ext>
            </a:extLst>
          </p:cNvPr>
          <p:cNvCxnSpPr>
            <a:cxnSpLocks/>
            <a:stCxn id="219" idx="3"/>
            <a:endCxn id="63" idx="0"/>
          </p:cNvCxnSpPr>
          <p:nvPr/>
        </p:nvCxnSpPr>
        <p:spPr>
          <a:xfrm>
            <a:off x="1837828" y="1041240"/>
            <a:ext cx="7080987" cy="1818462"/>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1" name="TextBox 260">
            <a:extLst>
              <a:ext uri="{FF2B5EF4-FFF2-40B4-BE49-F238E27FC236}">
                <a16:creationId xmlns:a16="http://schemas.microsoft.com/office/drawing/2014/main" id="{D1D0B939-28B3-BEC1-C46A-E9D21943834F}"/>
              </a:ext>
            </a:extLst>
          </p:cNvPr>
          <p:cNvSpPr txBox="1"/>
          <p:nvPr/>
        </p:nvSpPr>
        <p:spPr>
          <a:xfrm>
            <a:off x="181520" y="2833544"/>
            <a:ext cx="888513" cy="369332"/>
          </a:xfrm>
          <a:prstGeom prst="rect">
            <a:avLst/>
          </a:prstGeom>
          <a:noFill/>
        </p:spPr>
        <p:txBody>
          <a:bodyPr wrap="none" rtlCol="0">
            <a:spAutoFit/>
          </a:bodyPr>
          <a:lstStyle/>
          <a:p>
            <a:r>
              <a:rPr lang="en-US" b="1" dirty="0"/>
              <a:t>Larvae</a:t>
            </a:r>
          </a:p>
        </p:txBody>
      </p:sp>
      <p:sp>
        <p:nvSpPr>
          <p:cNvPr id="262" name="TextBox 261">
            <a:extLst>
              <a:ext uri="{FF2B5EF4-FFF2-40B4-BE49-F238E27FC236}">
                <a16:creationId xmlns:a16="http://schemas.microsoft.com/office/drawing/2014/main" id="{72CE2F73-952F-F07D-A963-2AF7DE026A2E}"/>
              </a:ext>
            </a:extLst>
          </p:cNvPr>
          <p:cNvSpPr txBox="1"/>
          <p:nvPr/>
        </p:nvSpPr>
        <p:spPr>
          <a:xfrm>
            <a:off x="323738" y="920253"/>
            <a:ext cx="843564" cy="369332"/>
          </a:xfrm>
          <a:prstGeom prst="rect">
            <a:avLst/>
          </a:prstGeom>
          <a:noFill/>
        </p:spPr>
        <p:txBody>
          <a:bodyPr wrap="none" rtlCol="0">
            <a:spAutoFit/>
          </a:bodyPr>
          <a:lstStyle/>
          <a:p>
            <a:r>
              <a:rPr lang="en-US" b="1" dirty="0"/>
              <a:t>Pupae</a:t>
            </a:r>
          </a:p>
        </p:txBody>
      </p:sp>
      <p:pic>
        <p:nvPicPr>
          <p:cNvPr id="263" name="Graphic 262">
            <a:extLst>
              <a:ext uri="{FF2B5EF4-FFF2-40B4-BE49-F238E27FC236}">
                <a16:creationId xmlns:a16="http://schemas.microsoft.com/office/drawing/2014/main" id="{0F1521D9-E929-3F33-853C-9949E67D5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69925" flipH="1">
            <a:off x="2903641" y="4025379"/>
            <a:ext cx="963699" cy="876434"/>
          </a:xfrm>
          <a:prstGeom prst="rect">
            <a:avLst/>
          </a:prstGeom>
        </p:spPr>
      </p:pic>
      <p:grpSp>
        <p:nvGrpSpPr>
          <p:cNvPr id="264" name="Floristry" descr="{&quot;Key&quot;:&quot;POWER_USER_SHAPE_ICON&quot;,&quot;Value&quot;:&quot;POWER_USER_SHAPE_ICON_STYLE_1&quot;}">
            <a:extLst>
              <a:ext uri="{FF2B5EF4-FFF2-40B4-BE49-F238E27FC236}">
                <a16:creationId xmlns:a16="http://schemas.microsoft.com/office/drawing/2014/main" id="{7A5EE1FC-4413-13CA-A331-FD61C38F0DD4}"/>
              </a:ext>
            </a:extLst>
          </p:cNvPr>
          <p:cNvGrpSpPr>
            <a:grpSpLocks noChangeAspect="1"/>
          </p:cNvGrpSpPr>
          <p:nvPr/>
        </p:nvGrpSpPr>
        <p:grpSpPr>
          <a:xfrm flipH="1">
            <a:off x="6346807" y="5055689"/>
            <a:ext cx="1053975" cy="1110362"/>
            <a:chOff x="6181726" y="4506913"/>
            <a:chExt cx="385763" cy="406401"/>
          </a:xfrm>
          <a:solidFill>
            <a:schemeClr val="tx1"/>
          </a:solidFill>
        </p:grpSpPr>
        <p:sp>
          <p:nvSpPr>
            <p:cNvPr id="265" name="Freeform 1181">
              <a:extLst>
                <a:ext uri="{FF2B5EF4-FFF2-40B4-BE49-F238E27FC236}">
                  <a16:creationId xmlns:a16="http://schemas.microsoft.com/office/drawing/2014/main" id="{FA8D1741-5DA4-EF54-A1A9-60CDE47F1049}"/>
                </a:ext>
              </a:extLst>
            </p:cNvPr>
            <p:cNvSpPr>
              <a:spLocks/>
            </p:cNvSpPr>
            <p:nvPr/>
          </p:nvSpPr>
          <p:spPr bwMode="auto">
            <a:xfrm>
              <a:off x="6410326" y="4583113"/>
              <a:ext cx="68263" cy="61913"/>
            </a:xfrm>
            <a:custGeom>
              <a:avLst/>
              <a:gdLst>
                <a:gd name="T0" fmla="*/ 589 w 756"/>
                <a:gd name="T1" fmla="*/ 684 h 684"/>
                <a:gd name="T2" fmla="*/ 470 w 756"/>
                <a:gd name="T3" fmla="*/ 624 h 684"/>
                <a:gd name="T4" fmla="*/ 499 w 756"/>
                <a:gd name="T5" fmla="*/ 565 h 684"/>
                <a:gd name="T6" fmla="*/ 554 w 756"/>
                <a:gd name="T7" fmla="*/ 136 h 684"/>
                <a:gd name="T8" fmla="*/ 143 w 756"/>
                <a:gd name="T9" fmla="*/ 482 h 684"/>
                <a:gd name="T10" fmla="*/ 131 w 756"/>
                <a:gd name="T11" fmla="*/ 547 h 684"/>
                <a:gd name="T12" fmla="*/ 0 w 756"/>
                <a:gd name="T13" fmla="*/ 524 h 684"/>
                <a:gd name="T14" fmla="*/ 12 w 756"/>
                <a:gd name="T15" fmla="*/ 459 h 684"/>
                <a:gd name="T16" fmla="*/ 605 w 756"/>
                <a:gd name="T17" fmla="*/ 0 h 684"/>
                <a:gd name="T18" fmla="*/ 606 w 756"/>
                <a:gd name="T19" fmla="*/ 0 h 684"/>
                <a:gd name="T20" fmla="*/ 670 w 756"/>
                <a:gd name="T21" fmla="*/ 47 h 684"/>
                <a:gd name="T22" fmla="*/ 619 w 756"/>
                <a:gd name="T23" fmla="*/ 624 h 684"/>
                <a:gd name="T24" fmla="*/ 589 w 756"/>
                <a:gd name="T25"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6" h="684">
                  <a:moveTo>
                    <a:pt x="589" y="684"/>
                  </a:moveTo>
                  <a:lnTo>
                    <a:pt x="470" y="624"/>
                  </a:lnTo>
                  <a:lnTo>
                    <a:pt x="499" y="565"/>
                  </a:lnTo>
                  <a:cubicBezTo>
                    <a:pt x="504" y="556"/>
                    <a:pt x="600" y="360"/>
                    <a:pt x="554" y="136"/>
                  </a:cubicBezTo>
                  <a:cubicBezTo>
                    <a:pt x="206" y="169"/>
                    <a:pt x="146" y="469"/>
                    <a:pt x="143" y="482"/>
                  </a:cubicBezTo>
                  <a:lnTo>
                    <a:pt x="131" y="547"/>
                  </a:lnTo>
                  <a:lnTo>
                    <a:pt x="0" y="524"/>
                  </a:lnTo>
                  <a:lnTo>
                    <a:pt x="12" y="459"/>
                  </a:lnTo>
                  <a:cubicBezTo>
                    <a:pt x="13" y="454"/>
                    <a:pt x="97" y="8"/>
                    <a:pt x="605" y="0"/>
                  </a:cubicBezTo>
                  <a:lnTo>
                    <a:pt x="606" y="0"/>
                  </a:lnTo>
                  <a:cubicBezTo>
                    <a:pt x="635" y="0"/>
                    <a:pt x="661" y="19"/>
                    <a:pt x="670" y="47"/>
                  </a:cubicBezTo>
                  <a:cubicBezTo>
                    <a:pt x="756" y="337"/>
                    <a:pt x="633" y="596"/>
                    <a:pt x="619" y="624"/>
                  </a:cubicBezTo>
                  <a:lnTo>
                    <a:pt x="589" y="68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6" name="Freeform 1182">
              <a:extLst>
                <a:ext uri="{FF2B5EF4-FFF2-40B4-BE49-F238E27FC236}">
                  <a16:creationId xmlns:a16="http://schemas.microsoft.com/office/drawing/2014/main" id="{91B3CF10-91F9-F9B7-279D-C13200174B63}"/>
                </a:ext>
              </a:extLst>
            </p:cNvPr>
            <p:cNvSpPr>
              <a:spLocks/>
            </p:cNvSpPr>
            <p:nvPr/>
          </p:nvSpPr>
          <p:spPr bwMode="auto">
            <a:xfrm>
              <a:off x="6442076" y="4627563"/>
              <a:ext cx="61913" cy="61913"/>
            </a:xfrm>
            <a:custGeom>
              <a:avLst/>
              <a:gdLst>
                <a:gd name="T0" fmla="*/ 190 w 697"/>
                <a:gd name="T1" fmla="*/ 680 h 680"/>
                <a:gd name="T2" fmla="*/ 144 w 697"/>
                <a:gd name="T3" fmla="*/ 678 h 680"/>
                <a:gd name="T4" fmla="*/ 78 w 697"/>
                <a:gd name="T5" fmla="*/ 673 h 680"/>
                <a:gd name="T6" fmla="*/ 89 w 697"/>
                <a:gd name="T7" fmla="*/ 540 h 680"/>
                <a:gd name="T8" fmla="*/ 155 w 697"/>
                <a:gd name="T9" fmla="*/ 546 h 680"/>
                <a:gd name="T10" fmla="*/ 540 w 697"/>
                <a:gd name="T11" fmla="*/ 470 h 680"/>
                <a:gd name="T12" fmla="*/ 84 w 697"/>
                <a:gd name="T13" fmla="*/ 192 h 680"/>
                <a:gd name="T14" fmla="*/ 18 w 697"/>
                <a:gd name="T15" fmla="*/ 201 h 680"/>
                <a:gd name="T16" fmla="*/ 0 w 697"/>
                <a:gd name="T17" fmla="*/ 69 h 680"/>
                <a:gd name="T18" fmla="*/ 65 w 697"/>
                <a:gd name="T19" fmla="*/ 60 h 680"/>
                <a:gd name="T20" fmla="*/ 687 w 697"/>
                <a:gd name="T21" fmla="*/ 479 h 680"/>
                <a:gd name="T22" fmla="*/ 657 w 697"/>
                <a:gd name="T23" fmla="*/ 559 h 680"/>
                <a:gd name="T24" fmla="*/ 190 w 697"/>
                <a:gd name="T25"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7" h="680">
                  <a:moveTo>
                    <a:pt x="190" y="680"/>
                  </a:moveTo>
                  <a:cubicBezTo>
                    <a:pt x="163" y="680"/>
                    <a:pt x="147" y="679"/>
                    <a:pt x="144" y="678"/>
                  </a:cubicBezTo>
                  <a:lnTo>
                    <a:pt x="78" y="673"/>
                  </a:lnTo>
                  <a:lnTo>
                    <a:pt x="89" y="540"/>
                  </a:lnTo>
                  <a:lnTo>
                    <a:pt x="155" y="546"/>
                  </a:lnTo>
                  <a:cubicBezTo>
                    <a:pt x="157" y="546"/>
                    <a:pt x="350" y="560"/>
                    <a:pt x="540" y="470"/>
                  </a:cubicBezTo>
                  <a:cubicBezTo>
                    <a:pt x="398" y="154"/>
                    <a:pt x="98" y="190"/>
                    <a:pt x="84" y="192"/>
                  </a:cubicBezTo>
                  <a:lnTo>
                    <a:pt x="18" y="201"/>
                  </a:lnTo>
                  <a:lnTo>
                    <a:pt x="0" y="69"/>
                  </a:lnTo>
                  <a:lnTo>
                    <a:pt x="65" y="60"/>
                  </a:lnTo>
                  <a:cubicBezTo>
                    <a:pt x="70" y="59"/>
                    <a:pt x="520" y="0"/>
                    <a:pt x="687" y="479"/>
                  </a:cubicBezTo>
                  <a:cubicBezTo>
                    <a:pt x="697" y="510"/>
                    <a:pt x="685" y="543"/>
                    <a:pt x="657" y="559"/>
                  </a:cubicBezTo>
                  <a:cubicBezTo>
                    <a:pt x="473" y="666"/>
                    <a:pt x="277" y="680"/>
                    <a:pt x="190" y="6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7" name="Freeform 1183">
              <a:extLst>
                <a:ext uri="{FF2B5EF4-FFF2-40B4-BE49-F238E27FC236}">
                  <a16:creationId xmlns:a16="http://schemas.microsoft.com/office/drawing/2014/main" id="{40A6CA0F-704D-DE27-35B8-38038C32F2BC}"/>
                </a:ext>
              </a:extLst>
            </p:cNvPr>
            <p:cNvSpPr>
              <a:spLocks/>
            </p:cNvSpPr>
            <p:nvPr/>
          </p:nvSpPr>
          <p:spPr bwMode="auto">
            <a:xfrm>
              <a:off x="6400801" y="4670426"/>
              <a:ext cx="68263" cy="69850"/>
            </a:xfrm>
            <a:custGeom>
              <a:avLst/>
              <a:gdLst>
                <a:gd name="T0" fmla="*/ 289 w 753"/>
                <a:gd name="T1" fmla="*/ 774 h 774"/>
                <a:gd name="T2" fmla="*/ 246 w 753"/>
                <a:gd name="T3" fmla="*/ 758 h 774"/>
                <a:gd name="T4" fmla="*/ 6 w 753"/>
                <a:gd name="T5" fmla="*/ 268 h 774"/>
                <a:gd name="T6" fmla="*/ 9 w 753"/>
                <a:gd name="T7" fmla="*/ 202 h 774"/>
                <a:gd name="T8" fmla="*/ 142 w 753"/>
                <a:gd name="T9" fmla="*/ 206 h 774"/>
                <a:gd name="T10" fmla="*/ 139 w 753"/>
                <a:gd name="T11" fmla="*/ 273 h 774"/>
                <a:gd name="T12" fmla="*/ 295 w 753"/>
                <a:gd name="T13" fmla="*/ 622 h 774"/>
                <a:gd name="T14" fmla="*/ 467 w 753"/>
                <a:gd name="T15" fmla="*/ 111 h 774"/>
                <a:gd name="T16" fmla="*/ 443 w 753"/>
                <a:gd name="T17" fmla="*/ 49 h 774"/>
                <a:gd name="T18" fmla="*/ 567 w 753"/>
                <a:gd name="T19" fmla="*/ 0 h 774"/>
                <a:gd name="T20" fmla="*/ 591 w 753"/>
                <a:gd name="T21" fmla="*/ 62 h 774"/>
                <a:gd name="T22" fmla="*/ 325 w 753"/>
                <a:gd name="T23" fmla="*/ 763 h 774"/>
                <a:gd name="T24" fmla="*/ 289 w 753"/>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3" h="774">
                  <a:moveTo>
                    <a:pt x="289" y="774"/>
                  </a:moveTo>
                  <a:cubicBezTo>
                    <a:pt x="273" y="774"/>
                    <a:pt x="258" y="768"/>
                    <a:pt x="246" y="758"/>
                  </a:cubicBezTo>
                  <a:cubicBezTo>
                    <a:pt x="0" y="545"/>
                    <a:pt x="6" y="279"/>
                    <a:pt x="6" y="268"/>
                  </a:cubicBezTo>
                  <a:lnTo>
                    <a:pt x="9" y="202"/>
                  </a:lnTo>
                  <a:lnTo>
                    <a:pt x="142" y="206"/>
                  </a:lnTo>
                  <a:lnTo>
                    <a:pt x="139" y="273"/>
                  </a:lnTo>
                  <a:cubicBezTo>
                    <a:pt x="139" y="281"/>
                    <a:pt x="136" y="460"/>
                    <a:pt x="295" y="622"/>
                  </a:cubicBezTo>
                  <a:cubicBezTo>
                    <a:pt x="577" y="411"/>
                    <a:pt x="472" y="123"/>
                    <a:pt x="467" y="111"/>
                  </a:cubicBezTo>
                  <a:lnTo>
                    <a:pt x="443" y="49"/>
                  </a:lnTo>
                  <a:lnTo>
                    <a:pt x="567" y="0"/>
                  </a:lnTo>
                  <a:lnTo>
                    <a:pt x="591" y="62"/>
                  </a:lnTo>
                  <a:cubicBezTo>
                    <a:pt x="593" y="67"/>
                    <a:pt x="753" y="491"/>
                    <a:pt x="325" y="763"/>
                  </a:cubicBezTo>
                  <a:cubicBezTo>
                    <a:pt x="314" y="770"/>
                    <a:pt x="301" y="774"/>
                    <a:pt x="289" y="7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8" name="Freeform 1184">
              <a:extLst>
                <a:ext uri="{FF2B5EF4-FFF2-40B4-BE49-F238E27FC236}">
                  <a16:creationId xmlns:a16="http://schemas.microsoft.com/office/drawing/2014/main" id="{7B111611-B115-B602-57E2-62497031F5D2}"/>
                </a:ext>
              </a:extLst>
            </p:cNvPr>
            <p:cNvSpPr>
              <a:spLocks/>
            </p:cNvSpPr>
            <p:nvPr/>
          </p:nvSpPr>
          <p:spPr bwMode="auto">
            <a:xfrm>
              <a:off x="6346826" y="4643438"/>
              <a:ext cx="74613" cy="60325"/>
            </a:xfrm>
            <a:custGeom>
              <a:avLst/>
              <a:gdLst>
                <a:gd name="T0" fmla="*/ 393 w 830"/>
                <a:gd name="T1" fmla="*/ 662 h 662"/>
                <a:gd name="T2" fmla="*/ 34 w 830"/>
                <a:gd name="T3" fmla="*/ 540 h 662"/>
                <a:gd name="T4" fmla="*/ 8 w 830"/>
                <a:gd name="T5" fmla="*/ 466 h 662"/>
                <a:gd name="T6" fmla="*/ 398 w 830"/>
                <a:gd name="T7" fmla="*/ 38 h 662"/>
                <a:gd name="T8" fmla="*/ 426 w 830"/>
                <a:gd name="T9" fmla="*/ 0 h 662"/>
                <a:gd name="T10" fmla="*/ 533 w 830"/>
                <a:gd name="T11" fmla="*/ 80 h 662"/>
                <a:gd name="T12" fmla="*/ 480 w 830"/>
                <a:gd name="T13" fmla="*/ 151 h 662"/>
                <a:gd name="T14" fmla="*/ 460 w 830"/>
                <a:gd name="T15" fmla="*/ 157 h 662"/>
                <a:gd name="T16" fmla="*/ 152 w 830"/>
                <a:gd name="T17" fmla="*/ 457 h 662"/>
                <a:gd name="T18" fmla="*/ 690 w 830"/>
                <a:gd name="T19" fmla="*/ 415 h 662"/>
                <a:gd name="T20" fmla="*/ 738 w 830"/>
                <a:gd name="T21" fmla="*/ 369 h 662"/>
                <a:gd name="T22" fmla="*/ 830 w 830"/>
                <a:gd name="T23" fmla="*/ 464 h 662"/>
                <a:gd name="T24" fmla="*/ 783 w 830"/>
                <a:gd name="T25" fmla="*/ 511 h 662"/>
                <a:gd name="T26" fmla="*/ 393 w 830"/>
                <a:gd name="T2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0" h="662">
                  <a:moveTo>
                    <a:pt x="393" y="662"/>
                  </a:moveTo>
                  <a:cubicBezTo>
                    <a:pt x="287" y="662"/>
                    <a:pt x="165" y="631"/>
                    <a:pt x="34" y="540"/>
                  </a:cubicBezTo>
                  <a:cubicBezTo>
                    <a:pt x="10" y="524"/>
                    <a:pt x="0" y="494"/>
                    <a:pt x="8" y="466"/>
                  </a:cubicBezTo>
                  <a:cubicBezTo>
                    <a:pt x="93" y="180"/>
                    <a:pt x="326" y="67"/>
                    <a:pt x="398" y="38"/>
                  </a:cubicBezTo>
                  <a:lnTo>
                    <a:pt x="426" y="0"/>
                  </a:lnTo>
                  <a:lnTo>
                    <a:pt x="533" y="80"/>
                  </a:lnTo>
                  <a:lnTo>
                    <a:pt x="480" y="151"/>
                  </a:lnTo>
                  <a:lnTo>
                    <a:pt x="460" y="157"/>
                  </a:lnTo>
                  <a:cubicBezTo>
                    <a:pt x="450" y="160"/>
                    <a:pt x="243" y="229"/>
                    <a:pt x="152" y="457"/>
                  </a:cubicBezTo>
                  <a:cubicBezTo>
                    <a:pt x="456" y="635"/>
                    <a:pt x="680" y="425"/>
                    <a:pt x="690" y="415"/>
                  </a:cubicBezTo>
                  <a:lnTo>
                    <a:pt x="738" y="369"/>
                  </a:lnTo>
                  <a:lnTo>
                    <a:pt x="830" y="464"/>
                  </a:lnTo>
                  <a:lnTo>
                    <a:pt x="783" y="511"/>
                  </a:lnTo>
                  <a:cubicBezTo>
                    <a:pt x="781" y="513"/>
                    <a:pt x="626" y="662"/>
                    <a:pt x="393" y="6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9" name="Freeform 1185">
              <a:extLst>
                <a:ext uri="{FF2B5EF4-FFF2-40B4-BE49-F238E27FC236}">
                  <a16:creationId xmlns:a16="http://schemas.microsoft.com/office/drawing/2014/main" id="{8BFD1C32-1DD1-B08B-DDC1-2E9AF1D1B2B7}"/>
                </a:ext>
              </a:extLst>
            </p:cNvPr>
            <p:cNvSpPr>
              <a:spLocks/>
            </p:cNvSpPr>
            <p:nvPr/>
          </p:nvSpPr>
          <p:spPr bwMode="auto">
            <a:xfrm>
              <a:off x="6359526" y="4591051"/>
              <a:ext cx="66675" cy="71438"/>
            </a:xfrm>
            <a:custGeom>
              <a:avLst/>
              <a:gdLst>
                <a:gd name="T0" fmla="*/ 383 w 745"/>
                <a:gd name="T1" fmla="*/ 791 h 791"/>
                <a:gd name="T2" fmla="*/ 329 w 745"/>
                <a:gd name="T3" fmla="*/ 751 h 791"/>
                <a:gd name="T4" fmla="*/ 132 w 745"/>
                <a:gd name="T5" fmla="*/ 67 h 791"/>
                <a:gd name="T6" fmla="*/ 189 w 745"/>
                <a:gd name="T7" fmla="*/ 21 h 791"/>
                <a:gd name="T8" fmla="*/ 705 w 745"/>
                <a:gd name="T9" fmla="*/ 240 h 791"/>
                <a:gd name="T10" fmla="*/ 745 w 745"/>
                <a:gd name="T11" fmla="*/ 240 h 791"/>
                <a:gd name="T12" fmla="*/ 745 w 745"/>
                <a:gd name="T13" fmla="*/ 373 h 791"/>
                <a:gd name="T14" fmla="*/ 651 w 745"/>
                <a:gd name="T15" fmla="*/ 373 h 791"/>
                <a:gd name="T16" fmla="*/ 631 w 745"/>
                <a:gd name="T17" fmla="*/ 353 h 791"/>
                <a:gd name="T18" fmla="*/ 245 w 745"/>
                <a:gd name="T19" fmla="*/ 153 h 791"/>
                <a:gd name="T20" fmla="*/ 409 w 745"/>
                <a:gd name="T21" fmla="*/ 644 h 791"/>
                <a:gd name="T22" fmla="*/ 463 w 745"/>
                <a:gd name="T23" fmla="*/ 684 h 791"/>
                <a:gd name="T24" fmla="*/ 383 w 745"/>
                <a:gd name="T25" fmla="*/ 791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5" h="791">
                  <a:moveTo>
                    <a:pt x="383" y="791"/>
                  </a:moveTo>
                  <a:lnTo>
                    <a:pt x="329" y="751"/>
                  </a:lnTo>
                  <a:cubicBezTo>
                    <a:pt x="250" y="692"/>
                    <a:pt x="0" y="467"/>
                    <a:pt x="132" y="67"/>
                  </a:cubicBezTo>
                  <a:cubicBezTo>
                    <a:pt x="140" y="42"/>
                    <a:pt x="163" y="24"/>
                    <a:pt x="189" y="21"/>
                  </a:cubicBezTo>
                  <a:cubicBezTo>
                    <a:pt x="422" y="0"/>
                    <a:pt x="636" y="176"/>
                    <a:pt x="705" y="240"/>
                  </a:cubicBezTo>
                  <a:lnTo>
                    <a:pt x="745" y="240"/>
                  </a:lnTo>
                  <a:lnTo>
                    <a:pt x="745" y="373"/>
                  </a:lnTo>
                  <a:lnTo>
                    <a:pt x="651" y="373"/>
                  </a:lnTo>
                  <a:lnTo>
                    <a:pt x="631" y="353"/>
                  </a:lnTo>
                  <a:cubicBezTo>
                    <a:pt x="629" y="351"/>
                    <a:pt x="441" y="164"/>
                    <a:pt x="245" y="153"/>
                  </a:cubicBezTo>
                  <a:cubicBezTo>
                    <a:pt x="174" y="432"/>
                    <a:pt x="334" y="588"/>
                    <a:pt x="409" y="644"/>
                  </a:cubicBezTo>
                  <a:lnTo>
                    <a:pt x="463" y="684"/>
                  </a:lnTo>
                  <a:lnTo>
                    <a:pt x="383" y="79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0" name="Freeform 1186">
              <a:extLst>
                <a:ext uri="{FF2B5EF4-FFF2-40B4-BE49-F238E27FC236}">
                  <a16:creationId xmlns:a16="http://schemas.microsoft.com/office/drawing/2014/main" id="{BD260AB7-9AD4-65BC-FA67-86849BCE74CA}"/>
                </a:ext>
              </a:extLst>
            </p:cNvPr>
            <p:cNvSpPr>
              <a:spLocks noEditPoints="1"/>
            </p:cNvSpPr>
            <p:nvPr/>
          </p:nvSpPr>
          <p:spPr bwMode="auto">
            <a:xfrm>
              <a:off x="6388101" y="4621213"/>
              <a:ext cx="69850" cy="69850"/>
            </a:xfrm>
            <a:custGeom>
              <a:avLst/>
              <a:gdLst>
                <a:gd name="T0" fmla="*/ 389 w 778"/>
                <a:gd name="T1" fmla="*/ 133 h 777"/>
                <a:gd name="T2" fmla="*/ 133 w 778"/>
                <a:gd name="T3" fmla="*/ 388 h 777"/>
                <a:gd name="T4" fmla="*/ 389 w 778"/>
                <a:gd name="T5" fmla="*/ 644 h 777"/>
                <a:gd name="T6" fmla="*/ 644 w 778"/>
                <a:gd name="T7" fmla="*/ 388 h 777"/>
                <a:gd name="T8" fmla="*/ 389 w 778"/>
                <a:gd name="T9" fmla="*/ 133 h 777"/>
                <a:gd name="T10" fmla="*/ 389 w 778"/>
                <a:gd name="T11" fmla="*/ 777 h 777"/>
                <a:gd name="T12" fmla="*/ 0 w 778"/>
                <a:gd name="T13" fmla="*/ 388 h 777"/>
                <a:gd name="T14" fmla="*/ 389 w 778"/>
                <a:gd name="T15" fmla="*/ 0 h 777"/>
                <a:gd name="T16" fmla="*/ 778 w 778"/>
                <a:gd name="T17" fmla="*/ 388 h 777"/>
                <a:gd name="T18" fmla="*/ 389 w 778"/>
                <a:gd name="T19"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8" h="777">
                  <a:moveTo>
                    <a:pt x="389" y="133"/>
                  </a:moveTo>
                  <a:cubicBezTo>
                    <a:pt x="248" y="133"/>
                    <a:pt x="133" y="248"/>
                    <a:pt x="133" y="388"/>
                  </a:cubicBezTo>
                  <a:cubicBezTo>
                    <a:pt x="133" y="529"/>
                    <a:pt x="248" y="644"/>
                    <a:pt x="389" y="644"/>
                  </a:cubicBezTo>
                  <a:cubicBezTo>
                    <a:pt x="530" y="644"/>
                    <a:pt x="644" y="529"/>
                    <a:pt x="644" y="388"/>
                  </a:cubicBezTo>
                  <a:cubicBezTo>
                    <a:pt x="644" y="248"/>
                    <a:pt x="530" y="133"/>
                    <a:pt x="389" y="133"/>
                  </a:cubicBezTo>
                  <a:close/>
                  <a:moveTo>
                    <a:pt x="389" y="777"/>
                  </a:moveTo>
                  <a:cubicBezTo>
                    <a:pt x="174" y="777"/>
                    <a:pt x="0" y="603"/>
                    <a:pt x="0" y="388"/>
                  </a:cubicBezTo>
                  <a:cubicBezTo>
                    <a:pt x="0" y="174"/>
                    <a:pt x="174" y="0"/>
                    <a:pt x="389" y="0"/>
                  </a:cubicBezTo>
                  <a:cubicBezTo>
                    <a:pt x="603" y="0"/>
                    <a:pt x="778" y="174"/>
                    <a:pt x="778" y="388"/>
                  </a:cubicBezTo>
                  <a:cubicBezTo>
                    <a:pt x="778" y="603"/>
                    <a:pt x="603" y="777"/>
                    <a:pt x="389" y="7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1" name="Freeform 1187">
              <a:extLst>
                <a:ext uri="{FF2B5EF4-FFF2-40B4-BE49-F238E27FC236}">
                  <a16:creationId xmlns:a16="http://schemas.microsoft.com/office/drawing/2014/main" id="{41D473A6-DF9F-CC29-CB31-5F4350E5CC99}"/>
                </a:ext>
              </a:extLst>
            </p:cNvPr>
            <p:cNvSpPr>
              <a:spLocks/>
            </p:cNvSpPr>
            <p:nvPr/>
          </p:nvSpPr>
          <p:spPr bwMode="auto">
            <a:xfrm>
              <a:off x="6402389" y="4625976"/>
              <a:ext cx="22225" cy="61913"/>
            </a:xfrm>
            <a:custGeom>
              <a:avLst/>
              <a:gdLst>
                <a:gd name="T0" fmla="*/ 153 w 258"/>
                <a:gd name="T1" fmla="*/ 678 h 678"/>
                <a:gd name="T2" fmla="*/ 33 w 258"/>
                <a:gd name="T3" fmla="*/ 621 h 678"/>
                <a:gd name="T4" fmla="*/ 61 w 258"/>
                <a:gd name="T5" fmla="*/ 561 h 678"/>
                <a:gd name="T6" fmla="*/ 83 w 258"/>
                <a:gd name="T7" fmla="*/ 520 h 678"/>
                <a:gd name="T8" fmla="*/ 110 w 258"/>
                <a:gd name="T9" fmla="*/ 460 h 678"/>
                <a:gd name="T10" fmla="*/ 123 w 258"/>
                <a:gd name="T11" fmla="*/ 329 h 678"/>
                <a:gd name="T12" fmla="*/ 101 w 258"/>
                <a:gd name="T13" fmla="*/ 224 h 678"/>
                <a:gd name="T14" fmla="*/ 73 w 258"/>
                <a:gd name="T15" fmla="*/ 174 h 678"/>
                <a:gd name="T16" fmla="*/ 63 w 258"/>
                <a:gd name="T17" fmla="*/ 162 h 678"/>
                <a:gd name="T18" fmla="*/ 31 w 258"/>
                <a:gd name="T19" fmla="*/ 122 h 678"/>
                <a:gd name="T20" fmla="*/ 0 w 258"/>
                <a:gd name="T21" fmla="*/ 63 h 678"/>
                <a:gd name="T22" fmla="*/ 117 w 258"/>
                <a:gd name="T23" fmla="*/ 0 h 678"/>
                <a:gd name="T24" fmla="*/ 149 w 258"/>
                <a:gd name="T25" fmla="*/ 59 h 678"/>
                <a:gd name="T26" fmla="*/ 160 w 258"/>
                <a:gd name="T27" fmla="*/ 71 h 678"/>
                <a:gd name="T28" fmla="*/ 183 w 258"/>
                <a:gd name="T29" fmla="*/ 99 h 678"/>
                <a:gd name="T30" fmla="*/ 223 w 258"/>
                <a:gd name="T31" fmla="*/ 170 h 678"/>
                <a:gd name="T32" fmla="*/ 256 w 258"/>
                <a:gd name="T33" fmla="*/ 325 h 678"/>
                <a:gd name="T34" fmla="*/ 240 w 258"/>
                <a:gd name="T35" fmla="*/ 488 h 678"/>
                <a:gd name="T36" fmla="*/ 199 w 258"/>
                <a:gd name="T37" fmla="*/ 585 h 678"/>
                <a:gd name="T38" fmla="*/ 182 w 258"/>
                <a:gd name="T39" fmla="*/ 618 h 678"/>
                <a:gd name="T40" fmla="*/ 153 w 258"/>
                <a:gd name="T41" fmla="*/ 6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678">
                  <a:moveTo>
                    <a:pt x="153" y="678"/>
                  </a:moveTo>
                  <a:lnTo>
                    <a:pt x="33" y="621"/>
                  </a:lnTo>
                  <a:lnTo>
                    <a:pt x="61" y="561"/>
                  </a:lnTo>
                  <a:cubicBezTo>
                    <a:pt x="68" y="546"/>
                    <a:pt x="76" y="533"/>
                    <a:pt x="83" y="520"/>
                  </a:cubicBezTo>
                  <a:cubicBezTo>
                    <a:pt x="95" y="498"/>
                    <a:pt x="106" y="478"/>
                    <a:pt x="110" y="460"/>
                  </a:cubicBezTo>
                  <a:cubicBezTo>
                    <a:pt x="120" y="414"/>
                    <a:pt x="124" y="372"/>
                    <a:pt x="123" y="329"/>
                  </a:cubicBezTo>
                  <a:cubicBezTo>
                    <a:pt x="122" y="289"/>
                    <a:pt x="115" y="254"/>
                    <a:pt x="101" y="224"/>
                  </a:cubicBezTo>
                  <a:cubicBezTo>
                    <a:pt x="94" y="208"/>
                    <a:pt x="85" y="192"/>
                    <a:pt x="73" y="174"/>
                  </a:cubicBezTo>
                  <a:cubicBezTo>
                    <a:pt x="71" y="172"/>
                    <a:pt x="66" y="167"/>
                    <a:pt x="63" y="162"/>
                  </a:cubicBezTo>
                  <a:cubicBezTo>
                    <a:pt x="53" y="152"/>
                    <a:pt x="41" y="139"/>
                    <a:pt x="31" y="122"/>
                  </a:cubicBezTo>
                  <a:lnTo>
                    <a:pt x="0" y="63"/>
                  </a:lnTo>
                  <a:lnTo>
                    <a:pt x="117" y="0"/>
                  </a:lnTo>
                  <a:lnTo>
                    <a:pt x="149" y="59"/>
                  </a:lnTo>
                  <a:cubicBezTo>
                    <a:pt x="150" y="61"/>
                    <a:pt x="156" y="67"/>
                    <a:pt x="160" y="71"/>
                  </a:cubicBezTo>
                  <a:cubicBezTo>
                    <a:pt x="167" y="79"/>
                    <a:pt x="175" y="88"/>
                    <a:pt x="183" y="99"/>
                  </a:cubicBezTo>
                  <a:cubicBezTo>
                    <a:pt x="200" y="123"/>
                    <a:pt x="213" y="146"/>
                    <a:pt x="223" y="170"/>
                  </a:cubicBezTo>
                  <a:cubicBezTo>
                    <a:pt x="244" y="216"/>
                    <a:pt x="255" y="269"/>
                    <a:pt x="256" y="325"/>
                  </a:cubicBezTo>
                  <a:cubicBezTo>
                    <a:pt x="258" y="379"/>
                    <a:pt x="253" y="431"/>
                    <a:pt x="240" y="488"/>
                  </a:cubicBezTo>
                  <a:cubicBezTo>
                    <a:pt x="232" y="526"/>
                    <a:pt x="215" y="557"/>
                    <a:pt x="199" y="585"/>
                  </a:cubicBezTo>
                  <a:cubicBezTo>
                    <a:pt x="193" y="596"/>
                    <a:pt x="187" y="607"/>
                    <a:pt x="182" y="618"/>
                  </a:cubicBezTo>
                  <a:lnTo>
                    <a:pt x="153" y="6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2" name="Freeform 1188">
              <a:extLst>
                <a:ext uri="{FF2B5EF4-FFF2-40B4-BE49-F238E27FC236}">
                  <a16:creationId xmlns:a16="http://schemas.microsoft.com/office/drawing/2014/main" id="{C5AE2F7B-E28E-37D5-4135-2FF2248CDF3B}"/>
                </a:ext>
              </a:extLst>
            </p:cNvPr>
            <p:cNvSpPr>
              <a:spLocks/>
            </p:cNvSpPr>
            <p:nvPr/>
          </p:nvSpPr>
          <p:spPr bwMode="auto">
            <a:xfrm>
              <a:off x="6421439" y="4624388"/>
              <a:ext cx="20638" cy="33338"/>
            </a:xfrm>
            <a:custGeom>
              <a:avLst/>
              <a:gdLst>
                <a:gd name="T0" fmla="*/ 3 w 231"/>
                <a:gd name="T1" fmla="*/ 370 h 370"/>
                <a:gd name="T2" fmla="*/ 3 w 231"/>
                <a:gd name="T3" fmla="*/ 304 h 370"/>
                <a:gd name="T4" fmla="*/ 2 w 231"/>
                <a:gd name="T5" fmla="*/ 282 h 370"/>
                <a:gd name="T6" fmla="*/ 3 w 231"/>
                <a:gd name="T7" fmla="*/ 216 h 370"/>
                <a:gd name="T8" fmla="*/ 98 w 231"/>
                <a:gd name="T9" fmla="*/ 39 h 370"/>
                <a:gd name="T10" fmla="*/ 153 w 231"/>
                <a:gd name="T11" fmla="*/ 0 h 370"/>
                <a:gd name="T12" fmla="*/ 231 w 231"/>
                <a:gd name="T13" fmla="*/ 108 h 370"/>
                <a:gd name="T14" fmla="*/ 177 w 231"/>
                <a:gd name="T15" fmla="*/ 147 h 370"/>
                <a:gd name="T16" fmla="*/ 135 w 231"/>
                <a:gd name="T17" fmla="*/ 232 h 370"/>
                <a:gd name="T18" fmla="*/ 135 w 231"/>
                <a:gd name="T19" fmla="*/ 276 h 370"/>
                <a:gd name="T20" fmla="*/ 136 w 231"/>
                <a:gd name="T21" fmla="*/ 302 h 370"/>
                <a:gd name="T22" fmla="*/ 137 w 231"/>
                <a:gd name="T23" fmla="*/ 369 h 370"/>
                <a:gd name="T24" fmla="*/ 3 w 231"/>
                <a:gd name="T25"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370">
                  <a:moveTo>
                    <a:pt x="3" y="370"/>
                  </a:moveTo>
                  <a:lnTo>
                    <a:pt x="3" y="304"/>
                  </a:lnTo>
                  <a:cubicBezTo>
                    <a:pt x="3" y="297"/>
                    <a:pt x="2" y="289"/>
                    <a:pt x="2" y="282"/>
                  </a:cubicBezTo>
                  <a:cubicBezTo>
                    <a:pt x="1" y="262"/>
                    <a:pt x="0" y="239"/>
                    <a:pt x="3" y="216"/>
                  </a:cubicBezTo>
                  <a:cubicBezTo>
                    <a:pt x="10" y="157"/>
                    <a:pt x="45" y="77"/>
                    <a:pt x="98" y="39"/>
                  </a:cubicBezTo>
                  <a:lnTo>
                    <a:pt x="153" y="0"/>
                  </a:lnTo>
                  <a:lnTo>
                    <a:pt x="231" y="108"/>
                  </a:lnTo>
                  <a:lnTo>
                    <a:pt x="177" y="147"/>
                  </a:lnTo>
                  <a:cubicBezTo>
                    <a:pt x="160" y="159"/>
                    <a:pt x="139" y="202"/>
                    <a:pt x="135" y="232"/>
                  </a:cubicBezTo>
                  <a:cubicBezTo>
                    <a:pt x="134" y="244"/>
                    <a:pt x="135" y="260"/>
                    <a:pt x="135" y="276"/>
                  </a:cubicBezTo>
                  <a:cubicBezTo>
                    <a:pt x="136" y="285"/>
                    <a:pt x="136" y="294"/>
                    <a:pt x="136" y="302"/>
                  </a:cubicBezTo>
                  <a:lnTo>
                    <a:pt x="137" y="369"/>
                  </a:lnTo>
                  <a:lnTo>
                    <a:pt x="3" y="3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3" name="Freeform 1189">
              <a:extLst>
                <a:ext uri="{FF2B5EF4-FFF2-40B4-BE49-F238E27FC236}">
                  <a16:creationId xmlns:a16="http://schemas.microsoft.com/office/drawing/2014/main" id="{1E83D386-2D4D-A4B2-734E-855C19BEE7C4}"/>
                </a:ext>
              </a:extLst>
            </p:cNvPr>
            <p:cNvSpPr>
              <a:spLocks/>
            </p:cNvSpPr>
            <p:nvPr/>
          </p:nvSpPr>
          <p:spPr bwMode="auto">
            <a:xfrm>
              <a:off x="6416676" y="4651376"/>
              <a:ext cx="34925" cy="23813"/>
            </a:xfrm>
            <a:custGeom>
              <a:avLst/>
              <a:gdLst>
                <a:gd name="T0" fmla="*/ 311 w 395"/>
                <a:gd name="T1" fmla="*/ 266 h 266"/>
                <a:gd name="T2" fmla="*/ 234 w 395"/>
                <a:gd name="T3" fmla="*/ 199 h 266"/>
                <a:gd name="T4" fmla="*/ 228 w 395"/>
                <a:gd name="T5" fmla="*/ 187 h 266"/>
                <a:gd name="T6" fmla="*/ 184 w 395"/>
                <a:gd name="T7" fmla="*/ 151 h 266"/>
                <a:gd name="T8" fmla="*/ 74 w 395"/>
                <a:gd name="T9" fmla="*/ 134 h 266"/>
                <a:gd name="T10" fmla="*/ 0 w 395"/>
                <a:gd name="T11" fmla="*/ 134 h 266"/>
                <a:gd name="T12" fmla="*/ 0 w 395"/>
                <a:gd name="T13" fmla="*/ 0 h 266"/>
                <a:gd name="T14" fmla="*/ 74 w 395"/>
                <a:gd name="T15" fmla="*/ 0 h 266"/>
                <a:gd name="T16" fmla="*/ 255 w 395"/>
                <a:gd name="T17" fmla="*/ 38 h 266"/>
                <a:gd name="T18" fmla="*/ 333 w 395"/>
                <a:gd name="T19" fmla="*/ 104 h 266"/>
                <a:gd name="T20" fmla="*/ 345 w 395"/>
                <a:gd name="T21" fmla="*/ 121 h 266"/>
                <a:gd name="T22" fmla="*/ 361 w 395"/>
                <a:gd name="T23" fmla="*/ 117 h 266"/>
                <a:gd name="T24" fmla="*/ 395 w 395"/>
                <a:gd name="T25" fmla="*/ 246 h 266"/>
                <a:gd name="T26" fmla="*/ 331 w 395"/>
                <a:gd name="T27" fmla="*/ 263 h 266"/>
                <a:gd name="T28" fmla="*/ 311 w 395"/>
                <a:gd name="T2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5" h="266">
                  <a:moveTo>
                    <a:pt x="311" y="266"/>
                  </a:moveTo>
                  <a:cubicBezTo>
                    <a:pt x="266" y="266"/>
                    <a:pt x="244" y="220"/>
                    <a:pt x="234" y="199"/>
                  </a:cubicBezTo>
                  <a:cubicBezTo>
                    <a:pt x="232" y="194"/>
                    <a:pt x="230" y="190"/>
                    <a:pt x="228" y="187"/>
                  </a:cubicBezTo>
                  <a:cubicBezTo>
                    <a:pt x="222" y="180"/>
                    <a:pt x="209" y="167"/>
                    <a:pt x="184" y="151"/>
                  </a:cubicBezTo>
                  <a:cubicBezTo>
                    <a:pt x="156" y="134"/>
                    <a:pt x="120" y="134"/>
                    <a:pt x="74" y="134"/>
                  </a:cubicBezTo>
                  <a:lnTo>
                    <a:pt x="0" y="134"/>
                  </a:lnTo>
                  <a:lnTo>
                    <a:pt x="0" y="0"/>
                  </a:lnTo>
                  <a:lnTo>
                    <a:pt x="74" y="0"/>
                  </a:lnTo>
                  <a:cubicBezTo>
                    <a:pt x="130" y="0"/>
                    <a:pt x="194" y="0"/>
                    <a:pt x="255" y="38"/>
                  </a:cubicBezTo>
                  <a:cubicBezTo>
                    <a:pt x="288" y="60"/>
                    <a:pt x="315" y="82"/>
                    <a:pt x="333" y="104"/>
                  </a:cubicBezTo>
                  <a:cubicBezTo>
                    <a:pt x="337" y="109"/>
                    <a:pt x="341" y="115"/>
                    <a:pt x="345" y="121"/>
                  </a:cubicBezTo>
                  <a:lnTo>
                    <a:pt x="361" y="117"/>
                  </a:lnTo>
                  <a:lnTo>
                    <a:pt x="395" y="246"/>
                  </a:lnTo>
                  <a:lnTo>
                    <a:pt x="331" y="263"/>
                  </a:lnTo>
                  <a:cubicBezTo>
                    <a:pt x="324" y="265"/>
                    <a:pt x="317" y="266"/>
                    <a:pt x="311" y="26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4" name="Freeform 1190">
              <a:extLst>
                <a:ext uri="{FF2B5EF4-FFF2-40B4-BE49-F238E27FC236}">
                  <a16:creationId xmlns:a16="http://schemas.microsoft.com/office/drawing/2014/main" id="{90F36C00-5906-DAB2-ADAD-78159F1FC834}"/>
                </a:ext>
              </a:extLst>
            </p:cNvPr>
            <p:cNvSpPr>
              <a:spLocks/>
            </p:cNvSpPr>
            <p:nvPr/>
          </p:nvSpPr>
          <p:spPr bwMode="auto">
            <a:xfrm>
              <a:off x="6494464" y="4759326"/>
              <a:ext cx="73025" cy="73025"/>
            </a:xfrm>
            <a:custGeom>
              <a:avLst/>
              <a:gdLst>
                <a:gd name="T0" fmla="*/ 200 w 816"/>
                <a:gd name="T1" fmla="*/ 812 h 812"/>
                <a:gd name="T2" fmla="*/ 183 w 816"/>
                <a:gd name="T3" fmla="*/ 679 h 812"/>
                <a:gd name="T4" fmla="*/ 250 w 816"/>
                <a:gd name="T5" fmla="*/ 671 h 812"/>
                <a:gd name="T6" fmla="*/ 658 w 816"/>
                <a:gd name="T7" fmla="*/ 468 h 812"/>
                <a:gd name="T8" fmla="*/ 114 w 816"/>
                <a:gd name="T9" fmla="*/ 308 h 812"/>
                <a:gd name="T10" fmla="*/ 53 w 816"/>
                <a:gd name="T11" fmla="*/ 334 h 812"/>
                <a:gd name="T12" fmla="*/ 0 w 816"/>
                <a:gd name="T13" fmla="*/ 212 h 812"/>
                <a:gd name="T14" fmla="*/ 61 w 816"/>
                <a:gd name="T15" fmla="*/ 185 h 812"/>
                <a:gd name="T16" fmla="*/ 799 w 816"/>
                <a:gd name="T17" fmla="*/ 435 h 812"/>
                <a:gd name="T18" fmla="*/ 796 w 816"/>
                <a:gd name="T19" fmla="*/ 515 h 812"/>
                <a:gd name="T20" fmla="*/ 266 w 816"/>
                <a:gd name="T21" fmla="*/ 803 h 812"/>
                <a:gd name="T22" fmla="*/ 200 w 816"/>
                <a:gd name="T23" fmla="*/ 812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6" h="812">
                  <a:moveTo>
                    <a:pt x="200" y="812"/>
                  </a:moveTo>
                  <a:lnTo>
                    <a:pt x="183" y="679"/>
                  </a:lnTo>
                  <a:lnTo>
                    <a:pt x="250" y="671"/>
                  </a:lnTo>
                  <a:cubicBezTo>
                    <a:pt x="260" y="670"/>
                    <a:pt x="488" y="640"/>
                    <a:pt x="658" y="468"/>
                  </a:cubicBezTo>
                  <a:cubicBezTo>
                    <a:pt x="426" y="179"/>
                    <a:pt x="127" y="302"/>
                    <a:pt x="114" y="308"/>
                  </a:cubicBezTo>
                  <a:lnTo>
                    <a:pt x="53" y="334"/>
                  </a:lnTo>
                  <a:lnTo>
                    <a:pt x="0" y="212"/>
                  </a:lnTo>
                  <a:lnTo>
                    <a:pt x="61" y="185"/>
                  </a:lnTo>
                  <a:cubicBezTo>
                    <a:pt x="65" y="183"/>
                    <a:pt x="500" y="0"/>
                    <a:pt x="799" y="435"/>
                  </a:cubicBezTo>
                  <a:cubicBezTo>
                    <a:pt x="816" y="459"/>
                    <a:pt x="815" y="492"/>
                    <a:pt x="796" y="515"/>
                  </a:cubicBezTo>
                  <a:cubicBezTo>
                    <a:pt x="595" y="757"/>
                    <a:pt x="299" y="799"/>
                    <a:pt x="266" y="803"/>
                  </a:cubicBezTo>
                  <a:lnTo>
                    <a:pt x="200" y="8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5" name="Freeform 1191">
              <a:extLst>
                <a:ext uri="{FF2B5EF4-FFF2-40B4-BE49-F238E27FC236}">
                  <a16:creationId xmlns:a16="http://schemas.microsoft.com/office/drawing/2014/main" id="{B13E8F39-58E2-3690-2273-38B1640792C6}"/>
                </a:ext>
              </a:extLst>
            </p:cNvPr>
            <p:cNvSpPr>
              <a:spLocks/>
            </p:cNvSpPr>
            <p:nvPr/>
          </p:nvSpPr>
          <p:spPr bwMode="auto">
            <a:xfrm>
              <a:off x="6467476" y="4808538"/>
              <a:ext cx="74613" cy="76200"/>
            </a:xfrm>
            <a:custGeom>
              <a:avLst/>
              <a:gdLst>
                <a:gd name="T0" fmla="*/ 460 w 832"/>
                <a:gd name="T1" fmla="*/ 855 h 855"/>
                <a:gd name="T2" fmla="*/ 430 w 832"/>
                <a:gd name="T3" fmla="*/ 849 h 855"/>
                <a:gd name="T4" fmla="*/ 30 w 832"/>
                <a:gd name="T5" fmla="*/ 470 h 855"/>
                <a:gd name="T6" fmla="*/ 0 w 832"/>
                <a:gd name="T7" fmla="*/ 410 h 855"/>
                <a:gd name="T8" fmla="*/ 119 w 832"/>
                <a:gd name="T9" fmla="*/ 350 h 855"/>
                <a:gd name="T10" fmla="*/ 149 w 832"/>
                <a:gd name="T11" fmla="*/ 409 h 855"/>
                <a:gd name="T12" fmla="*/ 439 w 832"/>
                <a:gd name="T13" fmla="*/ 702 h 855"/>
                <a:gd name="T14" fmla="*/ 420 w 832"/>
                <a:gd name="T15" fmla="*/ 139 h 855"/>
                <a:gd name="T16" fmla="*/ 375 w 832"/>
                <a:gd name="T17" fmla="*/ 89 h 855"/>
                <a:gd name="T18" fmla="*/ 475 w 832"/>
                <a:gd name="T19" fmla="*/ 0 h 855"/>
                <a:gd name="T20" fmla="*/ 519 w 832"/>
                <a:gd name="T21" fmla="*/ 50 h 855"/>
                <a:gd name="T22" fmla="*/ 513 w 832"/>
                <a:gd name="T23" fmla="*/ 829 h 855"/>
                <a:gd name="T24" fmla="*/ 460 w 832"/>
                <a:gd name="T25"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2" h="855">
                  <a:moveTo>
                    <a:pt x="460" y="855"/>
                  </a:moveTo>
                  <a:cubicBezTo>
                    <a:pt x="450" y="855"/>
                    <a:pt x="440" y="853"/>
                    <a:pt x="430" y="849"/>
                  </a:cubicBezTo>
                  <a:cubicBezTo>
                    <a:pt x="163" y="717"/>
                    <a:pt x="31" y="472"/>
                    <a:pt x="30" y="470"/>
                  </a:cubicBezTo>
                  <a:lnTo>
                    <a:pt x="0" y="410"/>
                  </a:lnTo>
                  <a:lnTo>
                    <a:pt x="119" y="350"/>
                  </a:lnTo>
                  <a:lnTo>
                    <a:pt x="149" y="409"/>
                  </a:lnTo>
                  <a:cubicBezTo>
                    <a:pt x="156" y="422"/>
                    <a:pt x="256" y="592"/>
                    <a:pt x="439" y="702"/>
                  </a:cubicBezTo>
                  <a:cubicBezTo>
                    <a:pt x="639" y="390"/>
                    <a:pt x="429" y="149"/>
                    <a:pt x="420" y="139"/>
                  </a:cubicBezTo>
                  <a:lnTo>
                    <a:pt x="375" y="89"/>
                  </a:lnTo>
                  <a:lnTo>
                    <a:pt x="475" y="0"/>
                  </a:lnTo>
                  <a:lnTo>
                    <a:pt x="519" y="50"/>
                  </a:lnTo>
                  <a:cubicBezTo>
                    <a:pt x="522" y="53"/>
                    <a:pt x="832" y="409"/>
                    <a:pt x="513" y="829"/>
                  </a:cubicBezTo>
                  <a:cubicBezTo>
                    <a:pt x="500" y="846"/>
                    <a:pt x="480" y="855"/>
                    <a:pt x="460" y="8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6" name="Freeform 1192">
              <a:extLst>
                <a:ext uri="{FF2B5EF4-FFF2-40B4-BE49-F238E27FC236}">
                  <a16:creationId xmlns:a16="http://schemas.microsoft.com/office/drawing/2014/main" id="{A9608152-34AA-B519-3817-ABBFBF7CFAC4}"/>
                </a:ext>
              </a:extLst>
            </p:cNvPr>
            <p:cNvSpPr>
              <a:spLocks/>
            </p:cNvSpPr>
            <p:nvPr/>
          </p:nvSpPr>
          <p:spPr bwMode="auto">
            <a:xfrm>
              <a:off x="6408739" y="4803776"/>
              <a:ext cx="74613" cy="60325"/>
            </a:xfrm>
            <a:custGeom>
              <a:avLst/>
              <a:gdLst>
                <a:gd name="T0" fmla="*/ 328 w 841"/>
                <a:gd name="T1" fmla="*/ 660 h 660"/>
                <a:gd name="T2" fmla="*/ 43 w 841"/>
                <a:gd name="T3" fmla="*/ 595 h 660"/>
                <a:gd name="T4" fmla="*/ 3 w 841"/>
                <a:gd name="T5" fmla="*/ 525 h 660"/>
                <a:gd name="T6" fmla="*/ 280 w 841"/>
                <a:gd name="T7" fmla="*/ 44 h 660"/>
                <a:gd name="T8" fmla="*/ 316 w 841"/>
                <a:gd name="T9" fmla="*/ 0 h 660"/>
                <a:gd name="T10" fmla="*/ 418 w 841"/>
                <a:gd name="T11" fmla="*/ 85 h 660"/>
                <a:gd name="T12" fmla="*/ 369 w 841"/>
                <a:gd name="T13" fmla="*/ 145 h 660"/>
                <a:gd name="T14" fmla="*/ 359 w 841"/>
                <a:gd name="T15" fmla="*/ 150 h 660"/>
                <a:gd name="T16" fmla="*/ 144 w 841"/>
                <a:gd name="T17" fmla="*/ 492 h 660"/>
                <a:gd name="T18" fmla="*/ 693 w 841"/>
                <a:gd name="T19" fmla="*/ 346 h 660"/>
                <a:gd name="T20" fmla="*/ 732 w 841"/>
                <a:gd name="T21" fmla="*/ 292 h 660"/>
                <a:gd name="T22" fmla="*/ 841 w 841"/>
                <a:gd name="T23" fmla="*/ 368 h 660"/>
                <a:gd name="T24" fmla="*/ 803 w 841"/>
                <a:gd name="T25" fmla="*/ 422 h 660"/>
                <a:gd name="T26" fmla="*/ 328 w 841"/>
                <a:gd name="T27"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1" h="660">
                  <a:moveTo>
                    <a:pt x="328" y="660"/>
                  </a:moveTo>
                  <a:cubicBezTo>
                    <a:pt x="243" y="660"/>
                    <a:pt x="148" y="642"/>
                    <a:pt x="43" y="595"/>
                  </a:cubicBezTo>
                  <a:cubicBezTo>
                    <a:pt x="16" y="583"/>
                    <a:pt x="0" y="555"/>
                    <a:pt x="3" y="525"/>
                  </a:cubicBezTo>
                  <a:cubicBezTo>
                    <a:pt x="41" y="226"/>
                    <a:pt x="233" y="76"/>
                    <a:pt x="280" y="44"/>
                  </a:cubicBezTo>
                  <a:lnTo>
                    <a:pt x="316" y="0"/>
                  </a:lnTo>
                  <a:lnTo>
                    <a:pt x="418" y="85"/>
                  </a:lnTo>
                  <a:lnTo>
                    <a:pt x="369" y="145"/>
                  </a:lnTo>
                  <a:lnTo>
                    <a:pt x="359" y="150"/>
                  </a:lnTo>
                  <a:cubicBezTo>
                    <a:pt x="358" y="151"/>
                    <a:pt x="193" y="256"/>
                    <a:pt x="144" y="492"/>
                  </a:cubicBezTo>
                  <a:cubicBezTo>
                    <a:pt x="494" y="618"/>
                    <a:pt x="685" y="357"/>
                    <a:pt x="693" y="346"/>
                  </a:cubicBezTo>
                  <a:lnTo>
                    <a:pt x="732" y="292"/>
                  </a:lnTo>
                  <a:lnTo>
                    <a:pt x="841" y="368"/>
                  </a:lnTo>
                  <a:lnTo>
                    <a:pt x="803" y="422"/>
                  </a:lnTo>
                  <a:cubicBezTo>
                    <a:pt x="800" y="425"/>
                    <a:pt x="632" y="660"/>
                    <a:pt x="328" y="6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7" name="Freeform 1193">
              <a:extLst>
                <a:ext uri="{FF2B5EF4-FFF2-40B4-BE49-F238E27FC236}">
                  <a16:creationId xmlns:a16="http://schemas.microsoft.com/office/drawing/2014/main" id="{74227694-DF71-9F6E-919B-EE605D451B1B}"/>
                </a:ext>
              </a:extLst>
            </p:cNvPr>
            <p:cNvSpPr>
              <a:spLocks/>
            </p:cNvSpPr>
            <p:nvPr/>
          </p:nvSpPr>
          <p:spPr bwMode="auto">
            <a:xfrm>
              <a:off x="6405564" y="4748213"/>
              <a:ext cx="61913" cy="71438"/>
            </a:xfrm>
            <a:custGeom>
              <a:avLst/>
              <a:gdLst>
                <a:gd name="T0" fmla="*/ 530 w 695"/>
                <a:gd name="T1" fmla="*/ 799 h 799"/>
                <a:gd name="T2" fmla="*/ 465 w 695"/>
                <a:gd name="T3" fmla="*/ 785 h 799"/>
                <a:gd name="T4" fmla="*/ 8 w 695"/>
                <a:gd name="T5" fmla="*/ 153 h 799"/>
                <a:gd name="T6" fmla="*/ 55 w 695"/>
                <a:gd name="T7" fmla="*/ 91 h 799"/>
                <a:gd name="T8" fmla="*/ 650 w 695"/>
                <a:gd name="T9" fmla="*/ 181 h 799"/>
                <a:gd name="T10" fmla="*/ 695 w 695"/>
                <a:gd name="T11" fmla="*/ 181 h 799"/>
                <a:gd name="T12" fmla="*/ 695 w 695"/>
                <a:gd name="T13" fmla="*/ 315 h 799"/>
                <a:gd name="T14" fmla="*/ 605 w 695"/>
                <a:gd name="T15" fmla="*/ 315 h 799"/>
                <a:gd name="T16" fmla="*/ 586 w 695"/>
                <a:gd name="T17" fmla="*/ 300 h 799"/>
                <a:gd name="T18" fmla="*/ 142 w 695"/>
                <a:gd name="T19" fmla="*/ 206 h 799"/>
                <a:gd name="T20" fmla="*/ 492 w 695"/>
                <a:gd name="T21" fmla="*/ 654 h 799"/>
                <a:gd name="T22" fmla="*/ 557 w 695"/>
                <a:gd name="T23" fmla="*/ 668 h 799"/>
                <a:gd name="T24" fmla="*/ 530 w 695"/>
                <a:gd name="T25"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5" h="799">
                  <a:moveTo>
                    <a:pt x="530" y="799"/>
                  </a:moveTo>
                  <a:lnTo>
                    <a:pt x="465" y="785"/>
                  </a:lnTo>
                  <a:cubicBezTo>
                    <a:pt x="460" y="784"/>
                    <a:pt x="0" y="681"/>
                    <a:pt x="8" y="153"/>
                  </a:cubicBezTo>
                  <a:cubicBezTo>
                    <a:pt x="9" y="124"/>
                    <a:pt x="28" y="99"/>
                    <a:pt x="55" y="91"/>
                  </a:cubicBezTo>
                  <a:cubicBezTo>
                    <a:pt x="350" y="0"/>
                    <a:pt x="582" y="135"/>
                    <a:pt x="650" y="181"/>
                  </a:cubicBezTo>
                  <a:lnTo>
                    <a:pt x="695" y="181"/>
                  </a:lnTo>
                  <a:lnTo>
                    <a:pt x="695" y="315"/>
                  </a:lnTo>
                  <a:lnTo>
                    <a:pt x="605" y="315"/>
                  </a:lnTo>
                  <a:lnTo>
                    <a:pt x="586" y="300"/>
                  </a:lnTo>
                  <a:cubicBezTo>
                    <a:pt x="578" y="293"/>
                    <a:pt x="397" y="151"/>
                    <a:pt x="142" y="206"/>
                  </a:cubicBezTo>
                  <a:cubicBezTo>
                    <a:pt x="162" y="581"/>
                    <a:pt x="478" y="652"/>
                    <a:pt x="492" y="654"/>
                  </a:cubicBezTo>
                  <a:lnTo>
                    <a:pt x="557" y="668"/>
                  </a:lnTo>
                  <a:lnTo>
                    <a:pt x="530" y="7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8" name="Freeform 1194">
              <a:extLst>
                <a:ext uri="{FF2B5EF4-FFF2-40B4-BE49-F238E27FC236}">
                  <a16:creationId xmlns:a16="http://schemas.microsoft.com/office/drawing/2014/main" id="{C81079CC-E531-9194-D2F4-E9BFAE6BF0A7}"/>
                </a:ext>
              </a:extLst>
            </p:cNvPr>
            <p:cNvSpPr>
              <a:spLocks/>
            </p:cNvSpPr>
            <p:nvPr/>
          </p:nvSpPr>
          <p:spPr bwMode="auto">
            <a:xfrm>
              <a:off x="6457951" y="4724401"/>
              <a:ext cx="65088" cy="61913"/>
            </a:xfrm>
            <a:custGeom>
              <a:avLst/>
              <a:gdLst>
                <a:gd name="T0" fmla="*/ 643 w 731"/>
                <a:gd name="T1" fmla="*/ 691 h 691"/>
                <a:gd name="T2" fmla="*/ 523 w 731"/>
                <a:gd name="T3" fmla="*/ 679 h 691"/>
                <a:gd name="T4" fmla="*/ 523 w 731"/>
                <a:gd name="T5" fmla="*/ 612 h 691"/>
                <a:gd name="T6" fmla="*/ 524 w 731"/>
                <a:gd name="T7" fmla="*/ 605 h 691"/>
                <a:gd name="T8" fmla="*/ 474 w 731"/>
                <a:gd name="T9" fmla="*/ 150 h 691"/>
                <a:gd name="T10" fmla="*/ 137 w 731"/>
                <a:gd name="T11" fmla="*/ 579 h 691"/>
                <a:gd name="T12" fmla="*/ 133 w 731"/>
                <a:gd name="T13" fmla="*/ 646 h 691"/>
                <a:gd name="T14" fmla="*/ 0 w 731"/>
                <a:gd name="T15" fmla="*/ 639 h 691"/>
                <a:gd name="T16" fmla="*/ 4 w 731"/>
                <a:gd name="T17" fmla="*/ 572 h 691"/>
                <a:gd name="T18" fmla="*/ 483 w 731"/>
                <a:gd name="T19" fmla="*/ 7 h 691"/>
                <a:gd name="T20" fmla="*/ 552 w 731"/>
                <a:gd name="T21" fmla="*/ 30 h 691"/>
                <a:gd name="T22" fmla="*/ 655 w 731"/>
                <a:gd name="T23" fmla="*/ 632 h 691"/>
                <a:gd name="T24" fmla="*/ 643 w 731"/>
                <a:gd name="T25" fmla="*/ 69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1" h="691">
                  <a:moveTo>
                    <a:pt x="643" y="691"/>
                  </a:moveTo>
                  <a:lnTo>
                    <a:pt x="523" y="679"/>
                  </a:lnTo>
                  <a:lnTo>
                    <a:pt x="523" y="612"/>
                  </a:lnTo>
                  <a:lnTo>
                    <a:pt x="524" y="605"/>
                  </a:lnTo>
                  <a:cubicBezTo>
                    <a:pt x="525" y="602"/>
                    <a:pt x="580" y="327"/>
                    <a:pt x="474" y="150"/>
                  </a:cubicBezTo>
                  <a:cubicBezTo>
                    <a:pt x="186" y="249"/>
                    <a:pt x="142" y="481"/>
                    <a:pt x="137" y="579"/>
                  </a:cubicBezTo>
                  <a:lnTo>
                    <a:pt x="133" y="646"/>
                  </a:lnTo>
                  <a:lnTo>
                    <a:pt x="0" y="639"/>
                  </a:lnTo>
                  <a:lnTo>
                    <a:pt x="4" y="572"/>
                  </a:lnTo>
                  <a:cubicBezTo>
                    <a:pt x="9" y="469"/>
                    <a:pt x="60" y="123"/>
                    <a:pt x="483" y="7"/>
                  </a:cubicBezTo>
                  <a:cubicBezTo>
                    <a:pt x="508" y="0"/>
                    <a:pt x="536" y="9"/>
                    <a:pt x="552" y="30"/>
                  </a:cubicBezTo>
                  <a:cubicBezTo>
                    <a:pt x="731" y="252"/>
                    <a:pt x="658" y="616"/>
                    <a:pt x="655" y="632"/>
                  </a:cubicBezTo>
                  <a:lnTo>
                    <a:pt x="643" y="69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9" name="Freeform 1195">
              <a:extLst>
                <a:ext uri="{FF2B5EF4-FFF2-40B4-BE49-F238E27FC236}">
                  <a16:creationId xmlns:a16="http://schemas.microsoft.com/office/drawing/2014/main" id="{17798463-02EE-B8B5-0870-B45EB70963DB}"/>
                </a:ext>
              </a:extLst>
            </p:cNvPr>
            <p:cNvSpPr>
              <a:spLocks noEditPoints="1"/>
            </p:cNvSpPr>
            <p:nvPr/>
          </p:nvSpPr>
          <p:spPr bwMode="auto">
            <a:xfrm>
              <a:off x="6443664" y="4767263"/>
              <a:ext cx="77788" cy="73025"/>
            </a:xfrm>
            <a:custGeom>
              <a:avLst/>
              <a:gdLst>
                <a:gd name="T0" fmla="*/ 416 w 875"/>
                <a:gd name="T1" fmla="*/ 134 h 807"/>
                <a:gd name="T2" fmla="*/ 267 w 875"/>
                <a:gd name="T3" fmla="*/ 179 h 807"/>
                <a:gd name="T4" fmla="*/ 152 w 875"/>
                <a:gd name="T5" fmla="*/ 350 h 807"/>
                <a:gd name="T6" fmla="*/ 192 w 875"/>
                <a:gd name="T7" fmla="*/ 553 h 807"/>
                <a:gd name="T8" fmla="*/ 417 w 875"/>
                <a:gd name="T9" fmla="*/ 674 h 807"/>
                <a:gd name="T10" fmla="*/ 566 w 875"/>
                <a:gd name="T11" fmla="*/ 629 h 807"/>
                <a:gd name="T12" fmla="*/ 641 w 875"/>
                <a:gd name="T13" fmla="*/ 254 h 807"/>
                <a:gd name="T14" fmla="*/ 416 w 875"/>
                <a:gd name="T15" fmla="*/ 134 h 807"/>
                <a:gd name="T16" fmla="*/ 417 w 875"/>
                <a:gd name="T17" fmla="*/ 807 h 807"/>
                <a:gd name="T18" fmla="*/ 80 w 875"/>
                <a:gd name="T19" fmla="*/ 627 h 807"/>
                <a:gd name="T20" fmla="*/ 21 w 875"/>
                <a:gd name="T21" fmla="*/ 324 h 807"/>
                <a:gd name="T22" fmla="*/ 194 w 875"/>
                <a:gd name="T23" fmla="*/ 68 h 807"/>
                <a:gd name="T24" fmla="*/ 416 w 875"/>
                <a:gd name="T25" fmla="*/ 0 h 807"/>
                <a:gd name="T26" fmla="*/ 752 w 875"/>
                <a:gd name="T27" fmla="*/ 181 h 807"/>
                <a:gd name="T28" fmla="*/ 640 w 875"/>
                <a:gd name="T29" fmla="*/ 740 h 807"/>
                <a:gd name="T30" fmla="*/ 417 w 875"/>
                <a:gd name="T31"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5" h="807">
                  <a:moveTo>
                    <a:pt x="416" y="134"/>
                  </a:moveTo>
                  <a:cubicBezTo>
                    <a:pt x="363" y="134"/>
                    <a:pt x="312" y="149"/>
                    <a:pt x="267" y="179"/>
                  </a:cubicBezTo>
                  <a:cubicBezTo>
                    <a:pt x="207" y="219"/>
                    <a:pt x="166" y="280"/>
                    <a:pt x="152" y="350"/>
                  </a:cubicBezTo>
                  <a:cubicBezTo>
                    <a:pt x="138" y="421"/>
                    <a:pt x="152" y="493"/>
                    <a:pt x="192" y="553"/>
                  </a:cubicBezTo>
                  <a:cubicBezTo>
                    <a:pt x="242" y="629"/>
                    <a:pt x="326" y="674"/>
                    <a:pt x="417" y="674"/>
                  </a:cubicBezTo>
                  <a:cubicBezTo>
                    <a:pt x="470" y="674"/>
                    <a:pt x="521" y="658"/>
                    <a:pt x="566" y="629"/>
                  </a:cubicBezTo>
                  <a:cubicBezTo>
                    <a:pt x="690" y="546"/>
                    <a:pt x="724" y="378"/>
                    <a:pt x="641" y="254"/>
                  </a:cubicBezTo>
                  <a:cubicBezTo>
                    <a:pt x="591" y="179"/>
                    <a:pt x="507" y="134"/>
                    <a:pt x="416" y="134"/>
                  </a:cubicBezTo>
                  <a:close/>
                  <a:moveTo>
                    <a:pt x="417" y="807"/>
                  </a:moveTo>
                  <a:cubicBezTo>
                    <a:pt x="281" y="807"/>
                    <a:pt x="155" y="740"/>
                    <a:pt x="80" y="627"/>
                  </a:cubicBezTo>
                  <a:cubicBezTo>
                    <a:pt x="21" y="537"/>
                    <a:pt x="0" y="430"/>
                    <a:pt x="21" y="324"/>
                  </a:cubicBezTo>
                  <a:cubicBezTo>
                    <a:pt x="42" y="218"/>
                    <a:pt x="104" y="127"/>
                    <a:pt x="194" y="68"/>
                  </a:cubicBezTo>
                  <a:cubicBezTo>
                    <a:pt x="260" y="24"/>
                    <a:pt x="337" y="0"/>
                    <a:pt x="416" y="0"/>
                  </a:cubicBezTo>
                  <a:cubicBezTo>
                    <a:pt x="552" y="0"/>
                    <a:pt x="678" y="68"/>
                    <a:pt x="752" y="181"/>
                  </a:cubicBezTo>
                  <a:cubicBezTo>
                    <a:pt x="875" y="366"/>
                    <a:pt x="825" y="617"/>
                    <a:pt x="640" y="740"/>
                  </a:cubicBezTo>
                  <a:cubicBezTo>
                    <a:pt x="573" y="784"/>
                    <a:pt x="496" y="807"/>
                    <a:pt x="417" y="8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0" name="Freeform 1196">
              <a:extLst>
                <a:ext uri="{FF2B5EF4-FFF2-40B4-BE49-F238E27FC236}">
                  <a16:creationId xmlns:a16="http://schemas.microsoft.com/office/drawing/2014/main" id="{8CDD2FED-67F8-C29E-822B-15E22788F9E4}"/>
                </a:ext>
              </a:extLst>
            </p:cNvPr>
            <p:cNvSpPr>
              <a:spLocks/>
            </p:cNvSpPr>
            <p:nvPr/>
          </p:nvSpPr>
          <p:spPr bwMode="auto">
            <a:xfrm>
              <a:off x="6446839" y="4772026"/>
              <a:ext cx="52388" cy="42863"/>
            </a:xfrm>
            <a:custGeom>
              <a:avLst/>
              <a:gdLst>
                <a:gd name="T0" fmla="*/ 19 w 582"/>
                <a:gd name="T1" fmla="*/ 482 h 482"/>
                <a:gd name="T2" fmla="*/ 0 w 582"/>
                <a:gd name="T3" fmla="*/ 350 h 482"/>
                <a:gd name="T4" fmla="*/ 66 w 582"/>
                <a:gd name="T5" fmla="*/ 340 h 482"/>
                <a:gd name="T6" fmla="*/ 114 w 582"/>
                <a:gd name="T7" fmla="*/ 336 h 482"/>
                <a:gd name="T8" fmla="*/ 183 w 582"/>
                <a:gd name="T9" fmla="*/ 324 h 482"/>
                <a:gd name="T10" fmla="*/ 306 w 582"/>
                <a:gd name="T11" fmla="*/ 259 h 482"/>
                <a:gd name="T12" fmla="*/ 385 w 582"/>
                <a:gd name="T13" fmla="*/ 179 h 482"/>
                <a:gd name="T14" fmla="*/ 412 w 582"/>
                <a:gd name="T15" fmla="*/ 125 h 482"/>
                <a:gd name="T16" fmla="*/ 416 w 582"/>
                <a:gd name="T17" fmla="*/ 109 h 482"/>
                <a:gd name="T18" fmla="*/ 433 w 582"/>
                <a:gd name="T19" fmla="*/ 59 h 482"/>
                <a:gd name="T20" fmla="*/ 465 w 582"/>
                <a:gd name="T21" fmla="*/ 0 h 482"/>
                <a:gd name="T22" fmla="*/ 582 w 582"/>
                <a:gd name="T23" fmla="*/ 63 h 482"/>
                <a:gd name="T24" fmla="*/ 551 w 582"/>
                <a:gd name="T25" fmla="*/ 122 h 482"/>
                <a:gd name="T26" fmla="*/ 546 w 582"/>
                <a:gd name="T27" fmla="*/ 139 h 482"/>
                <a:gd name="T28" fmla="*/ 536 w 582"/>
                <a:gd name="T29" fmla="*/ 175 h 482"/>
                <a:gd name="T30" fmla="*/ 497 w 582"/>
                <a:gd name="T31" fmla="*/ 251 h 482"/>
                <a:gd name="T32" fmla="*/ 382 w 582"/>
                <a:gd name="T33" fmla="*/ 369 h 482"/>
                <a:gd name="T34" fmla="*/ 232 w 582"/>
                <a:gd name="T35" fmla="*/ 448 h 482"/>
                <a:gd name="T36" fmla="*/ 125 w 582"/>
                <a:gd name="T37" fmla="*/ 468 h 482"/>
                <a:gd name="T38" fmla="*/ 85 w 582"/>
                <a:gd name="T39" fmla="*/ 472 h 482"/>
                <a:gd name="T40" fmla="*/ 19 w 582"/>
                <a:gd name="T41"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2" h="482">
                  <a:moveTo>
                    <a:pt x="19" y="482"/>
                  </a:moveTo>
                  <a:lnTo>
                    <a:pt x="0" y="350"/>
                  </a:lnTo>
                  <a:lnTo>
                    <a:pt x="66" y="340"/>
                  </a:lnTo>
                  <a:cubicBezTo>
                    <a:pt x="83" y="338"/>
                    <a:pt x="99" y="337"/>
                    <a:pt x="114" y="336"/>
                  </a:cubicBezTo>
                  <a:cubicBezTo>
                    <a:pt x="141" y="333"/>
                    <a:pt x="164" y="332"/>
                    <a:pt x="183" y="324"/>
                  </a:cubicBezTo>
                  <a:cubicBezTo>
                    <a:pt x="229" y="306"/>
                    <a:pt x="268" y="286"/>
                    <a:pt x="306" y="259"/>
                  </a:cubicBezTo>
                  <a:cubicBezTo>
                    <a:pt x="339" y="236"/>
                    <a:pt x="366" y="209"/>
                    <a:pt x="385" y="179"/>
                  </a:cubicBezTo>
                  <a:cubicBezTo>
                    <a:pt x="395" y="164"/>
                    <a:pt x="403" y="146"/>
                    <a:pt x="412" y="125"/>
                  </a:cubicBezTo>
                  <a:cubicBezTo>
                    <a:pt x="413" y="122"/>
                    <a:pt x="415" y="115"/>
                    <a:pt x="416" y="109"/>
                  </a:cubicBezTo>
                  <a:cubicBezTo>
                    <a:pt x="419" y="95"/>
                    <a:pt x="424" y="77"/>
                    <a:pt x="433" y="59"/>
                  </a:cubicBezTo>
                  <a:lnTo>
                    <a:pt x="465" y="0"/>
                  </a:lnTo>
                  <a:lnTo>
                    <a:pt x="582" y="63"/>
                  </a:lnTo>
                  <a:lnTo>
                    <a:pt x="551" y="122"/>
                  </a:lnTo>
                  <a:cubicBezTo>
                    <a:pt x="549" y="125"/>
                    <a:pt x="547" y="134"/>
                    <a:pt x="546" y="139"/>
                  </a:cubicBezTo>
                  <a:cubicBezTo>
                    <a:pt x="543" y="150"/>
                    <a:pt x="541" y="162"/>
                    <a:pt x="536" y="175"/>
                  </a:cubicBezTo>
                  <a:cubicBezTo>
                    <a:pt x="524" y="203"/>
                    <a:pt x="512" y="228"/>
                    <a:pt x="497" y="251"/>
                  </a:cubicBezTo>
                  <a:cubicBezTo>
                    <a:pt x="469" y="295"/>
                    <a:pt x="430" y="335"/>
                    <a:pt x="382" y="369"/>
                  </a:cubicBezTo>
                  <a:cubicBezTo>
                    <a:pt x="336" y="401"/>
                    <a:pt x="288" y="426"/>
                    <a:pt x="232" y="448"/>
                  </a:cubicBezTo>
                  <a:cubicBezTo>
                    <a:pt x="194" y="463"/>
                    <a:pt x="157" y="466"/>
                    <a:pt x="125" y="468"/>
                  </a:cubicBezTo>
                  <a:cubicBezTo>
                    <a:pt x="111" y="470"/>
                    <a:pt x="98" y="471"/>
                    <a:pt x="85" y="472"/>
                  </a:cubicBezTo>
                  <a:lnTo>
                    <a:pt x="19" y="48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1" name="Freeform 1197">
              <a:extLst>
                <a:ext uri="{FF2B5EF4-FFF2-40B4-BE49-F238E27FC236}">
                  <a16:creationId xmlns:a16="http://schemas.microsoft.com/office/drawing/2014/main" id="{211ADA16-ABA1-A536-ED31-B962684949A0}"/>
                </a:ext>
              </a:extLst>
            </p:cNvPr>
            <p:cNvSpPr>
              <a:spLocks/>
            </p:cNvSpPr>
            <p:nvPr/>
          </p:nvSpPr>
          <p:spPr bwMode="auto">
            <a:xfrm>
              <a:off x="6477001" y="4792663"/>
              <a:ext cx="36513" cy="22225"/>
            </a:xfrm>
            <a:custGeom>
              <a:avLst/>
              <a:gdLst>
                <a:gd name="T0" fmla="*/ 75 w 400"/>
                <a:gd name="T1" fmla="*/ 240 h 240"/>
                <a:gd name="T2" fmla="*/ 0 w 400"/>
                <a:gd name="T3" fmla="*/ 130 h 240"/>
                <a:gd name="T4" fmla="*/ 55 w 400"/>
                <a:gd name="T5" fmla="*/ 93 h 240"/>
                <a:gd name="T6" fmla="*/ 74 w 400"/>
                <a:gd name="T7" fmla="*/ 79 h 240"/>
                <a:gd name="T8" fmla="*/ 131 w 400"/>
                <a:gd name="T9" fmla="*/ 42 h 240"/>
                <a:gd name="T10" fmla="*/ 338 w 400"/>
                <a:gd name="T11" fmla="*/ 23 h 240"/>
                <a:gd name="T12" fmla="*/ 400 w 400"/>
                <a:gd name="T13" fmla="*/ 47 h 240"/>
                <a:gd name="T14" fmla="*/ 354 w 400"/>
                <a:gd name="T15" fmla="*/ 172 h 240"/>
                <a:gd name="T16" fmla="*/ 291 w 400"/>
                <a:gd name="T17" fmla="*/ 148 h 240"/>
                <a:gd name="T18" fmla="*/ 191 w 400"/>
                <a:gd name="T19" fmla="*/ 162 h 240"/>
                <a:gd name="T20" fmla="*/ 152 w 400"/>
                <a:gd name="T21" fmla="*/ 187 h 240"/>
                <a:gd name="T22" fmla="*/ 130 w 400"/>
                <a:gd name="T23" fmla="*/ 203 h 240"/>
                <a:gd name="T24" fmla="*/ 75 w 400"/>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240">
                  <a:moveTo>
                    <a:pt x="75" y="240"/>
                  </a:moveTo>
                  <a:lnTo>
                    <a:pt x="0" y="130"/>
                  </a:lnTo>
                  <a:lnTo>
                    <a:pt x="55" y="93"/>
                  </a:lnTo>
                  <a:cubicBezTo>
                    <a:pt x="61" y="88"/>
                    <a:pt x="67" y="84"/>
                    <a:pt x="74" y="79"/>
                  </a:cubicBezTo>
                  <a:cubicBezTo>
                    <a:pt x="91" y="67"/>
                    <a:pt x="109" y="53"/>
                    <a:pt x="131" y="42"/>
                  </a:cubicBezTo>
                  <a:cubicBezTo>
                    <a:pt x="186" y="15"/>
                    <a:pt x="274" y="0"/>
                    <a:pt x="338" y="23"/>
                  </a:cubicBezTo>
                  <a:lnTo>
                    <a:pt x="400" y="47"/>
                  </a:lnTo>
                  <a:lnTo>
                    <a:pt x="354" y="172"/>
                  </a:lnTo>
                  <a:lnTo>
                    <a:pt x="291" y="148"/>
                  </a:lnTo>
                  <a:cubicBezTo>
                    <a:pt x="270" y="140"/>
                    <a:pt x="220" y="147"/>
                    <a:pt x="191" y="162"/>
                  </a:cubicBezTo>
                  <a:cubicBezTo>
                    <a:pt x="179" y="167"/>
                    <a:pt x="166" y="177"/>
                    <a:pt x="152" y="187"/>
                  </a:cubicBezTo>
                  <a:cubicBezTo>
                    <a:pt x="145" y="192"/>
                    <a:pt x="137" y="198"/>
                    <a:pt x="130" y="203"/>
                  </a:cubicBezTo>
                  <a:lnTo>
                    <a:pt x="75" y="2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2" name="Freeform 1198">
              <a:extLst>
                <a:ext uri="{FF2B5EF4-FFF2-40B4-BE49-F238E27FC236}">
                  <a16:creationId xmlns:a16="http://schemas.microsoft.com/office/drawing/2014/main" id="{6E188DD6-13D7-3D7D-95CB-3696DC73E992}"/>
                </a:ext>
              </a:extLst>
            </p:cNvPr>
            <p:cNvSpPr>
              <a:spLocks/>
            </p:cNvSpPr>
            <p:nvPr/>
          </p:nvSpPr>
          <p:spPr bwMode="auto">
            <a:xfrm>
              <a:off x="6469064" y="4795838"/>
              <a:ext cx="20638" cy="42863"/>
            </a:xfrm>
            <a:custGeom>
              <a:avLst/>
              <a:gdLst>
                <a:gd name="T0" fmla="*/ 126 w 223"/>
                <a:gd name="T1" fmla="*/ 477 h 477"/>
                <a:gd name="T2" fmla="*/ 76 w 223"/>
                <a:gd name="T3" fmla="*/ 432 h 477"/>
                <a:gd name="T4" fmla="*/ 77 w 223"/>
                <a:gd name="T5" fmla="*/ 315 h 477"/>
                <a:gd name="T6" fmla="*/ 84 w 223"/>
                <a:gd name="T7" fmla="*/ 302 h 477"/>
                <a:gd name="T8" fmla="*/ 89 w 223"/>
                <a:gd name="T9" fmla="*/ 242 h 477"/>
                <a:gd name="T10" fmla="*/ 41 w 223"/>
                <a:gd name="T11" fmla="*/ 135 h 477"/>
                <a:gd name="T12" fmla="*/ 0 w 223"/>
                <a:gd name="T13" fmla="*/ 73 h 477"/>
                <a:gd name="T14" fmla="*/ 111 w 223"/>
                <a:gd name="T15" fmla="*/ 0 h 477"/>
                <a:gd name="T16" fmla="*/ 152 w 223"/>
                <a:gd name="T17" fmla="*/ 61 h 477"/>
                <a:gd name="T18" fmla="*/ 223 w 223"/>
                <a:gd name="T19" fmla="*/ 239 h 477"/>
                <a:gd name="T20" fmla="*/ 211 w 223"/>
                <a:gd name="T21" fmla="*/ 344 h 477"/>
                <a:gd name="T22" fmla="*/ 201 w 223"/>
                <a:gd name="T23" fmla="*/ 366 h 477"/>
                <a:gd name="T24" fmla="*/ 214 w 223"/>
                <a:gd name="T25" fmla="*/ 377 h 477"/>
                <a:gd name="T26" fmla="*/ 126 w 223"/>
                <a:gd name="T2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477">
                  <a:moveTo>
                    <a:pt x="126" y="477"/>
                  </a:moveTo>
                  <a:lnTo>
                    <a:pt x="76" y="432"/>
                  </a:lnTo>
                  <a:cubicBezTo>
                    <a:pt x="31" y="392"/>
                    <a:pt x="63" y="338"/>
                    <a:pt x="77" y="315"/>
                  </a:cubicBezTo>
                  <a:cubicBezTo>
                    <a:pt x="79" y="311"/>
                    <a:pt x="82" y="305"/>
                    <a:pt x="84" y="302"/>
                  </a:cubicBezTo>
                  <a:cubicBezTo>
                    <a:pt x="88" y="288"/>
                    <a:pt x="90" y="267"/>
                    <a:pt x="89" y="242"/>
                  </a:cubicBezTo>
                  <a:cubicBezTo>
                    <a:pt x="88" y="207"/>
                    <a:pt x="66" y="174"/>
                    <a:pt x="41" y="135"/>
                  </a:cubicBezTo>
                  <a:lnTo>
                    <a:pt x="0" y="73"/>
                  </a:lnTo>
                  <a:lnTo>
                    <a:pt x="111" y="0"/>
                  </a:lnTo>
                  <a:lnTo>
                    <a:pt x="152" y="61"/>
                  </a:lnTo>
                  <a:cubicBezTo>
                    <a:pt x="184" y="110"/>
                    <a:pt x="221" y="165"/>
                    <a:pt x="223" y="239"/>
                  </a:cubicBezTo>
                  <a:cubicBezTo>
                    <a:pt x="223" y="280"/>
                    <a:pt x="219" y="316"/>
                    <a:pt x="211" y="344"/>
                  </a:cubicBezTo>
                  <a:cubicBezTo>
                    <a:pt x="209" y="351"/>
                    <a:pt x="205" y="359"/>
                    <a:pt x="201" y="366"/>
                  </a:cubicBezTo>
                  <a:lnTo>
                    <a:pt x="214" y="377"/>
                  </a:lnTo>
                  <a:lnTo>
                    <a:pt x="126" y="47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3" name="Freeform 1199">
              <a:extLst>
                <a:ext uri="{FF2B5EF4-FFF2-40B4-BE49-F238E27FC236}">
                  <a16:creationId xmlns:a16="http://schemas.microsoft.com/office/drawing/2014/main" id="{C3062DB5-2491-A841-0857-C8BF66DE2AEA}"/>
                </a:ext>
              </a:extLst>
            </p:cNvPr>
            <p:cNvSpPr>
              <a:spLocks/>
            </p:cNvSpPr>
            <p:nvPr/>
          </p:nvSpPr>
          <p:spPr bwMode="auto">
            <a:xfrm>
              <a:off x="6345239" y="4711701"/>
              <a:ext cx="68263" cy="66675"/>
            </a:xfrm>
            <a:custGeom>
              <a:avLst/>
              <a:gdLst>
                <a:gd name="T0" fmla="*/ 432 w 763"/>
                <a:gd name="T1" fmla="*/ 732 h 732"/>
                <a:gd name="T2" fmla="*/ 350 w 763"/>
                <a:gd name="T3" fmla="*/ 626 h 732"/>
                <a:gd name="T4" fmla="*/ 403 w 763"/>
                <a:gd name="T5" fmla="*/ 585 h 732"/>
                <a:gd name="T6" fmla="*/ 616 w 763"/>
                <a:gd name="T7" fmla="*/ 258 h 732"/>
                <a:gd name="T8" fmla="*/ 147 w 763"/>
                <a:gd name="T9" fmla="*/ 383 h 732"/>
                <a:gd name="T10" fmla="*/ 108 w 763"/>
                <a:gd name="T11" fmla="*/ 436 h 732"/>
                <a:gd name="T12" fmla="*/ 0 w 763"/>
                <a:gd name="T13" fmla="*/ 359 h 732"/>
                <a:gd name="T14" fmla="*/ 39 w 763"/>
                <a:gd name="T15" fmla="*/ 305 h 732"/>
                <a:gd name="T16" fmla="*/ 720 w 763"/>
                <a:gd name="T17" fmla="*/ 157 h 732"/>
                <a:gd name="T18" fmla="*/ 758 w 763"/>
                <a:gd name="T19" fmla="*/ 228 h 732"/>
                <a:gd name="T20" fmla="*/ 485 w 763"/>
                <a:gd name="T21" fmla="*/ 690 h 732"/>
                <a:gd name="T22" fmla="*/ 432 w 763"/>
                <a:gd name="T23"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732">
                  <a:moveTo>
                    <a:pt x="432" y="732"/>
                  </a:moveTo>
                  <a:lnTo>
                    <a:pt x="350" y="626"/>
                  </a:lnTo>
                  <a:lnTo>
                    <a:pt x="403" y="585"/>
                  </a:lnTo>
                  <a:cubicBezTo>
                    <a:pt x="410" y="580"/>
                    <a:pt x="564" y="458"/>
                    <a:pt x="616" y="258"/>
                  </a:cubicBezTo>
                  <a:cubicBezTo>
                    <a:pt x="319" y="153"/>
                    <a:pt x="154" y="373"/>
                    <a:pt x="147" y="383"/>
                  </a:cubicBezTo>
                  <a:lnTo>
                    <a:pt x="108" y="436"/>
                  </a:lnTo>
                  <a:lnTo>
                    <a:pt x="0" y="359"/>
                  </a:lnTo>
                  <a:lnTo>
                    <a:pt x="39" y="305"/>
                  </a:lnTo>
                  <a:cubicBezTo>
                    <a:pt x="124" y="185"/>
                    <a:pt x="376" y="0"/>
                    <a:pt x="720" y="157"/>
                  </a:cubicBezTo>
                  <a:cubicBezTo>
                    <a:pt x="747" y="169"/>
                    <a:pt x="763" y="198"/>
                    <a:pt x="758" y="228"/>
                  </a:cubicBezTo>
                  <a:cubicBezTo>
                    <a:pt x="714" y="504"/>
                    <a:pt x="508" y="672"/>
                    <a:pt x="485" y="690"/>
                  </a:cubicBezTo>
                  <a:lnTo>
                    <a:pt x="432" y="73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4" name="Freeform 1200">
              <a:extLst>
                <a:ext uri="{FF2B5EF4-FFF2-40B4-BE49-F238E27FC236}">
                  <a16:creationId xmlns:a16="http://schemas.microsoft.com/office/drawing/2014/main" id="{0E8E8B70-577E-574B-4CD9-ED9E7B086E08}"/>
                </a:ext>
              </a:extLst>
            </p:cNvPr>
            <p:cNvSpPr>
              <a:spLocks/>
            </p:cNvSpPr>
            <p:nvPr/>
          </p:nvSpPr>
          <p:spPr bwMode="auto">
            <a:xfrm>
              <a:off x="6356351" y="4759326"/>
              <a:ext cx="55563" cy="60325"/>
            </a:xfrm>
            <a:custGeom>
              <a:avLst/>
              <a:gdLst>
                <a:gd name="T0" fmla="*/ 460 w 623"/>
                <a:gd name="T1" fmla="*/ 682 h 682"/>
                <a:gd name="T2" fmla="*/ 44 w 623"/>
                <a:gd name="T3" fmla="*/ 574 h 682"/>
                <a:gd name="T4" fmla="*/ 0 w 623"/>
                <a:gd name="T5" fmla="*/ 548 h 682"/>
                <a:gd name="T6" fmla="*/ 27 w 623"/>
                <a:gd name="T7" fmla="*/ 450 h 682"/>
                <a:gd name="T8" fmla="*/ 96 w 623"/>
                <a:gd name="T9" fmla="*/ 450 h 682"/>
                <a:gd name="T10" fmla="*/ 111 w 623"/>
                <a:gd name="T11" fmla="*/ 459 h 682"/>
                <a:gd name="T12" fmla="*/ 453 w 623"/>
                <a:gd name="T13" fmla="*/ 548 h 682"/>
                <a:gd name="T14" fmla="*/ 188 w 623"/>
                <a:gd name="T15" fmla="*/ 147 h 682"/>
                <a:gd name="T16" fmla="*/ 125 w 623"/>
                <a:gd name="T17" fmla="*/ 126 h 682"/>
                <a:gd name="T18" fmla="*/ 165 w 623"/>
                <a:gd name="T19" fmla="*/ 0 h 682"/>
                <a:gd name="T20" fmla="*/ 228 w 623"/>
                <a:gd name="T21" fmla="*/ 19 h 682"/>
                <a:gd name="T22" fmla="*/ 582 w 623"/>
                <a:gd name="T23" fmla="*/ 620 h 682"/>
                <a:gd name="T24" fmla="*/ 521 w 623"/>
                <a:gd name="T25" fmla="*/ 679 h 682"/>
                <a:gd name="T26" fmla="*/ 460 w 623"/>
                <a:gd name="T27" fmla="*/ 68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3" h="682">
                  <a:moveTo>
                    <a:pt x="460" y="682"/>
                  </a:moveTo>
                  <a:cubicBezTo>
                    <a:pt x="232" y="682"/>
                    <a:pt x="52" y="579"/>
                    <a:pt x="44" y="574"/>
                  </a:cubicBezTo>
                  <a:lnTo>
                    <a:pt x="0" y="548"/>
                  </a:lnTo>
                  <a:lnTo>
                    <a:pt x="27" y="450"/>
                  </a:lnTo>
                  <a:lnTo>
                    <a:pt x="96" y="450"/>
                  </a:lnTo>
                  <a:lnTo>
                    <a:pt x="111" y="459"/>
                  </a:lnTo>
                  <a:cubicBezTo>
                    <a:pt x="113" y="460"/>
                    <a:pt x="264" y="546"/>
                    <a:pt x="453" y="548"/>
                  </a:cubicBezTo>
                  <a:cubicBezTo>
                    <a:pt x="458" y="237"/>
                    <a:pt x="200" y="150"/>
                    <a:pt x="188" y="147"/>
                  </a:cubicBezTo>
                  <a:lnTo>
                    <a:pt x="125" y="126"/>
                  </a:lnTo>
                  <a:lnTo>
                    <a:pt x="165" y="0"/>
                  </a:lnTo>
                  <a:lnTo>
                    <a:pt x="228" y="19"/>
                  </a:lnTo>
                  <a:cubicBezTo>
                    <a:pt x="369" y="63"/>
                    <a:pt x="623" y="245"/>
                    <a:pt x="582" y="620"/>
                  </a:cubicBezTo>
                  <a:cubicBezTo>
                    <a:pt x="578" y="652"/>
                    <a:pt x="553" y="677"/>
                    <a:pt x="521" y="679"/>
                  </a:cubicBezTo>
                  <a:cubicBezTo>
                    <a:pt x="501" y="681"/>
                    <a:pt x="480" y="682"/>
                    <a:pt x="460" y="6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5" name="Freeform 1201">
              <a:extLst>
                <a:ext uri="{FF2B5EF4-FFF2-40B4-BE49-F238E27FC236}">
                  <a16:creationId xmlns:a16="http://schemas.microsoft.com/office/drawing/2014/main" id="{404275AA-1793-DBA8-5910-A087067304CD}"/>
                </a:ext>
              </a:extLst>
            </p:cNvPr>
            <p:cNvSpPr>
              <a:spLocks/>
            </p:cNvSpPr>
            <p:nvPr/>
          </p:nvSpPr>
          <p:spPr bwMode="auto">
            <a:xfrm>
              <a:off x="6302376" y="4787901"/>
              <a:ext cx="63500" cy="53975"/>
            </a:xfrm>
            <a:custGeom>
              <a:avLst/>
              <a:gdLst>
                <a:gd name="T0" fmla="*/ 182 w 699"/>
                <a:gd name="T1" fmla="*/ 605 h 605"/>
                <a:gd name="T2" fmla="*/ 121 w 699"/>
                <a:gd name="T3" fmla="*/ 565 h 605"/>
                <a:gd name="T4" fmla="*/ 117 w 699"/>
                <a:gd name="T5" fmla="*/ 59 h 605"/>
                <a:gd name="T6" fmla="*/ 148 w 699"/>
                <a:gd name="T7" fmla="*/ 0 h 605"/>
                <a:gd name="T8" fmla="*/ 266 w 699"/>
                <a:gd name="T9" fmla="*/ 62 h 605"/>
                <a:gd name="T10" fmla="*/ 235 w 699"/>
                <a:gd name="T11" fmla="*/ 121 h 605"/>
                <a:gd name="T12" fmla="*/ 225 w 699"/>
                <a:gd name="T13" fmla="*/ 464 h 605"/>
                <a:gd name="T14" fmla="*/ 561 w 699"/>
                <a:gd name="T15" fmla="*/ 113 h 605"/>
                <a:gd name="T16" fmla="*/ 567 w 699"/>
                <a:gd name="T17" fmla="*/ 47 h 605"/>
                <a:gd name="T18" fmla="*/ 699 w 699"/>
                <a:gd name="T19" fmla="*/ 56 h 605"/>
                <a:gd name="T20" fmla="*/ 694 w 699"/>
                <a:gd name="T21" fmla="*/ 123 h 605"/>
                <a:gd name="T22" fmla="*/ 191 w 699"/>
                <a:gd name="T23" fmla="*/ 605 h 605"/>
                <a:gd name="T24" fmla="*/ 182 w 699"/>
                <a:gd name="T2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182" y="605"/>
                  </a:moveTo>
                  <a:cubicBezTo>
                    <a:pt x="156" y="605"/>
                    <a:pt x="132" y="590"/>
                    <a:pt x="121" y="565"/>
                  </a:cubicBezTo>
                  <a:cubicBezTo>
                    <a:pt x="0" y="289"/>
                    <a:pt x="112" y="69"/>
                    <a:pt x="117" y="59"/>
                  </a:cubicBezTo>
                  <a:lnTo>
                    <a:pt x="148" y="0"/>
                  </a:lnTo>
                  <a:lnTo>
                    <a:pt x="266" y="62"/>
                  </a:lnTo>
                  <a:lnTo>
                    <a:pt x="235" y="121"/>
                  </a:lnTo>
                  <a:cubicBezTo>
                    <a:pt x="232" y="127"/>
                    <a:pt x="160" y="271"/>
                    <a:pt x="225" y="464"/>
                  </a:cubicBezTo>
                  <a:cubicBezTo>
                    <a:pt x="534" y="400"/>
                    <a:pt x="560" y="125"/>
                    <a:pt x="561" y="113"/>
                  </a:cubicBezTo>
                  <a:lnTo>
                    <a:pt x="567" y="47"/>
                  </a:lnTo>
                  <a:lnTo>
                    <a:pt x="699" y="56"/>
                  </a:lnTo>
                  <a:lnTo>
                    <a:pt x="694" y="123"/>
                  </a:lnTo>
                  <a:cubicBezTo>
                    <a:pt x="684" y="269"/>
                    <a:pt x="565" y="559"/>
                    <a:pt x="191" y="605"/>
                  </a:cubicBezTo>
                  <a:cubicBezTo>
                    <a:pt x="188" y="605"/>
                    <a:pt x="185" y="605"/>
                    <a:pt x="182" y="60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6" name="Freeform 1202">
              <a:extLst>
                <a:ext uri="{FF2B5EF4-FFF2-40B4-BE49-F238E27FC236}">
                  <a16:creationId xmlns:a16="http://schemas.microsoft.com/office/drawing/2014/main" id="{CE8120EB-C5CB-39E9-BAA6-DBACEF92B54B}"/>
                </a:ext>
              </a:extLst>
            </p:cNvPr>
            <p:cNvSpPr>
              <a:spLocks/>
            </p:cNvSpPr>
            <p:nvPr/>
          </p:nvSpPr>
          <p:spPr bwMode="auto">
            <a:xfrm>
              <a:off x="6269039" y="4743451"/>
              <a:ext cx="65088" cy="55563"/>
            </a:xfrm>
            <a:custGeom>
              <a:avLst/>
              <a:gdLst>
                <a:gd name="T0" fmla="*/ 502 w 718"/>
                <a:gd name="T1" fmla="*/ 606 h 606"/>
                <a:gd name="T2" fmla="*/ 15 w 718"/>
                <a:gd name="T3" fmla="*/ 308 h 606"/>
                <a:gd name="T4" fmla="*/ 23 w 718"/>
                <a:gd name="T5" fmla="*/ 230 h 606"/>
                <a:gd name="T6" fmla="*/ 506 w 718"/>
                <a:gd name="T7" fmla="*/ 25 h 606"/>
                <a:gd name="T8" fmla="*/ 532 w 718"/>
                <a:gd name="T9" fmla="*/ 0 h 606"/>
                <a:gd name="T10" fmla="*/ 626 w 718"/>
                <a:gd name="T11" fmla="*/ 94 h 606"/>
                <a:gd name="T12" fmla="*/ 555 w 718"/>
                <a:gd name="T13" fmla="*/ 165 h 606"/>
                <a:gd name="T14" fmla="*/ 555 w 718"/>
                <a:gd name="T15" fmla="*/ 165 h 606"/>
                <a:gd name="T16" fmla="*/ 522 w 718"/>
                <a:gd name="T17" fmla="*/ 160 h 606"/>
                <a:gd name="T18" fmla="*/ 157 w 718"/>
                <a:gd name="T19" fmla="*/ 284 h 606"/>
                <a:gd name="T20" fmla="*/ 612 w 718"/>
                <a:gd name="T21" fmla="*/ 456 h 606"/>
                <a:gd name="T22" fmla="*/ 675 w 718"/>
                <a:gd name="T23" fmla="*/ 435 h 606"/>
                <a:gd name="T24" fmla="*/ 718 w 718"/>
                <a:gd name="T25" fmla="*/ 561 h 606"/>
                <a:gd name="T26" fmla="*/ 656 w 718"/>
                <a:gd name="T27" fmla="*/ 582 h 606"/>
                <a:gd name="T28" fmla="*/ 502 w 718"/>
                <a:gd name="T29"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606">
                  <a:moveTo>
                    <a:pt x="502" y="606"/>
                  </a:moveTo>
                  <a:cubicBezTo>
                    <a:pt x="349" y="606"/>
                    <a:pt x="150" y="541"/>
                    <a:pt x="15" y="308"/>
                  </a:cubicBezTo>
                  <a:cubicBezTo>
                    <a:pt x="0" y="282"/>
                    <a:pt x="4" y="251"/>
                    <a:pt x="23" y="230"/>
                  </a:cubicBezTo>
                  <a:cubicBezTo>
                    <a:pt x="198" y="35"/>
                    <a:pt x="421" y="22"/>
                    <a:pt x="506" y="25"/>
                  </a:cubicBezTo>
                  <a:lnTo>
                    <a:pt x="532" y="0"/>
                  </a:lnTo>
                  <a:lnTo>
                    <a:pt x="626" y="94"/>
                  </a:lnTo>
                  <a:lnTo>
                    <a:pt x="555" y="165"/>
                  </a:lnTo>
                  <a:lnTo>
                    <a:pt x="555" y="165"/>
                  </a:lnTo>
                  <a:lnTo>
                    <a:pt x="522" y="160"/>
                  </a:lnTo>
                  <a:cubicBezTo>
                    <a:pt x="514" y="159"/>
                    <a:pt x="321" y="134"/>
                    <a:pt x="157" y="284"/>
                  </a:cubicBezTo>
                  <a:cubicBezTo>
                    <a:pt x="338" y="544"/>
                    <a:pt x="601" y="460"/>
                    <a:pt x="612" y="456"/>
                  </a:cubicBezTo>
                  <a:lnTo>
                    <a:pt x="675" y="435"/>
                  </a:lnTo>
                  <a:lnTo>
                    <a:pt x="718" y="561"/>
                  </a:lnTo>
                  <a:lnTo>
                    <a:pt x="656" y="582"/>
                  </a:lnTo>
                  <a:cubicBezTo>
                    <a:pt x="616" y="596"/>
                    <a:pt x="563" y="606"/>
                    <a:pt x="502" y="60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7" name="Freeform 1203">
              <a:extLst>
                <a:ext uri="{FF2B5EF4-FFF2-40B4-BE49-F238E27FC236}">
                  <a16:creationId xmlns:a16="http://schemas.microsoft.com/office/drawing/2014/main" id="{B55B2D4F-BC72-4CBA-7A36-42A0122A4D4F}"/>
                </a:ext>
              </a:extLst>
            </p:cNvPr>
            <p:cNvSpPr>
              <a:spLocks/>
            </p:cNvSpPr>
            <p:nvPr/>
          </p:nvSpPr>
          <p:spPr bwMode="auto">
            <a:xfrm>
              <a:off x="6302376" y="4697413"/>
              <a:ext cx="63500" cy="66675"/>
            </a:xfrm>
            <a:custGeom>
              <a:avLst/>
              <a:gdLst>
                <a:gd name="T0" fmla="*/ 194 w 700"/>
                <a:gd name="T1" fmla="*/ 738 h 738"/>
                <a:gd name="T2" fmla="*/ 163 w 700"/>
                <a:gd name="T3" fmla="*/ 679 h 738"/>
                <a:gd name="T4" fmla="*/ 271 w 700"/>
                <a:gd name="T5" fmla="*/ 25 h 738"/>
                <a:gd name="T6" fmla="*/ 342 w 700"/>
                <a:gd name="T7" fmla="*/ 9 h 738"/>
                <a:gd name="T8" fmla="*/ 613 w 700"/>
                <a:gd name="T9" fmla="*/ 252 h 738"/>
                <a:gd name="T10" fmla="*/ 700 w 700"/>
                <a:gd name="T11" fmla="*/ 445 h 738"/>
                <a:gd name="T12" fmla="*/ 700 w 700"/>
                <a:gd name="T13" fmla="*/ 511 h 738"/>
                <a:gd name="T14" fmla="*/ 567 w 700"/>
                <a:gd name="T15" fmla="*/ 511 h 738"/>
                <a:gd name="T16" fmla="*/ 567 w 700"/>
                <a:gd name="T17" fmla="*/ 457 h 738"/>
                <a:gd name="T18" fmla="*/ 336 w 700"/>
                <a:gd name="T19" fmla="*/ 153 h 738"/>
                <a:gd name="T20" fmla="*/ 281 w 700"/>
                <a:gd name="T21" fmla="*/ 616 h 738"/>
                <a:gd name="T22" fmla="*/ 312 w 700"/>
                <a:gd name="T23" fmla="*/ 675 h 738"/>
                <a:gd name="T24" fmla="*/ 194 w 700"/>
                <a:gd name="T25"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 h="738">
                  <a:moveTo>
                    <a:pt x="194" y="738"/>
                  </a:moveTo>
                  <a:lnTo>
                    <a:pt x="163" y="679"/>
                  </a:lnTo>
                  <a:cubicBezTo>
                    <a:pt x="120" y="597"/>
                    <a:pt x="0" y="308"/>
                    <a:pt x="271" y="25"/>
                  </a:cubicBezTo>
                  <a:cubicBezTo>
                    <a:pt x="289" y="6"/>
                    <a:pt x="317" y="0"/>
                    <a:pt x="342" y="9"/>
                  </a:cubicBezTo>
                  <a:cubicBezTo>
                    <a:pt x="445" y="47"/>
                    <a:pt x="536" y="129"/>
                    <a:pt x="613" y="252"/>
                  </a:cubicBezTo>
                  <a:cubicBezTo>
                    <a:pt x="652" y="316"/>
                    <a:pt x="700" y="416"/>
                    <a:pt x="700" y="445"/>
                  </a:cubicBezTo>
                  <a:lnTo>
                    <a:pt x="700" y="511"/>
                  </a:lnTo>
                  <a:lnTo>
                    <a:pt x="567" y="511"/>
                  </a:lnTo>
                  <a:lnTo>
                    <a:pt x="567" y="457"/>
                  </a:lnTo>
                  <a:cubicBezTo>
                    <a:pt x="550" y="413"/>
                    <a:pt x="472" y="230"/>
                    <a:pt x="336" y="153"/>
                  </a:cubicBezTo>
                  <a:cubicBezTo>
                    <a:pt x="172" y="352"/>
                    <a:pt x="241" y="541"/>
                    <a:pt x="281" y="616"/>
                  </a:cubicBezTo>
                  <a:lnTo>
                    <a:pt x="312" y="675"/>
                  </a:lnTo>
                  <a:lnTo>
                    <a:pt x="194" y="73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8" name="Freeform 1204">
              <a:extLst>
                <a:ext uri="{FF2B5EF4-FFF2-40B4-BE49-F238E27FC236}">
                  <a16:creationId xmlns:a16="http://schemas.microsoft.com/office/drawing/2014/main" id="{3693EC9D-A263-77E4-F903-CA7F434F70CC}"/>
                </a:ext>
              </a:extLst>
            </p:cNvPr>
            <p:cNvSpPr>
              <a:spLocks noEditPoints="1"/>
            </p:cNvSpPr>
            <p:nvPr/>
          </p:nvSpPr>
          <p:spPr bwMode="auto">
            <a:xfrm>
              <a:off x="6313489" y="4737101"/>
              <a:ext cx="66675" cy="65088"/>
            </a:xfrm>
            <a:custGeom>
              <a:avLst/>
              <a:gdLst>
                <a:gd name="T0" fmla="*/ 375 w 750"/>
                <a:gd name="T1" fmla="*/ 133 h 727"/>
                <a:gd name="T2" fmla="*/ 168 w 750"/>
                <a:gd name="T3" fmla="*/ 264 h 727"/>
                <a:gd name="T4" fmla="*/ 158 w 750"/>
                <a:gd name="T5" fmla="*/ 440 h 727"/>
                <a:gd name="T6" fmla="*/ 276 w 750"/>
                <a:gd name="T7" fmla="*/ 571 h 727"/>
                <a:gd name="T8" fmla="*/ 375 w 750"/>
                <a:gd name="T9" fmla="*/ 593 h 727"/>
                <a:gd name="T10" fmla="*/ 583 w 750"/>
                <a:gd name="T11" fmla="*/ 462 h 727"/>
                <a:gd name="T12" fmla="*/ 592 w 750"/>
                <a:gd name="T13" fmla="*/ 287 h 727"/>
                <a:gd name="T14" fmla="*/ 474 w 750"/>
                <a:gd name="T15" fmla="*/ 156 h 727"/>
                <a:gd name="T16" fmla="*/ 375 w 750"/>
                <a:gd name="T17" fmla="*/ 133 h 727"/>
                <a:gd name="T18" fmla="*/ 375 w 750"/>
                <a:gd name="T19" fmla="*/ 727 h 727"/>
                <a:gd name="T20" fmla="*/ 219 w 750"/>
                <a:gd name="T21" fmla="*/ 691 h 727"/>
                <a:gd name="T22" fmla="*/ 33 w 750"/>
                <a:gd name="T23" fmla="*/ 484 h 727"/>
                <a:gd name="T24" fmla="*/ 47 w 750"/>
                <a:gd name="T25" fmla="*/ 207 h 727"/>
                <a:gd name="T26" fmla="*/ 375 w 750"/>
                <a:gd name="T27" fmla="*/ 0 h 727"/>
                <a:gd name="T28" fmla="*/ 532 w 750"/>
                <a:gd name="T29" fmla="*/ 35 h 727"/>
                <a:gd name="T30" fmla="*/ 718 w 750"/>
                <a:gd name="T31" fmla="*/ 242 h 727"/>
                <a:gd name="T32" fmla="*/ 703 w 750"/>
                <a:gd name="T33" fmla="*/ 520 h 727"/>
                <a:gd name="T34" fmla="*/ 375 w 750"/>
                <a:gd name="T3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0" h="727">
                  <a:moveTo>
                    <a:pt x="375" y="133"/>
                  </a:moveTo>
                  <a:cubicBezTo>
                    <a:pt x="287" y="133"/>
                    <a:pt x="206" y="185"/>
                    <a:pt x="168" y="264"/>
                  </a:cubicBezTo>
                  <a:cubicBezTo>
                    <a:pt x="141" y="320"/>
                    <a:pt x="138" y="382"/>
                    <a:pt x="158" y="440"/>
                  </a:cubicBezTo>
                  <a:cubicBezTo>
                    <a:pt x="179" y="498"/>
                    <a:pt x="221" y="544"/>
                    <a:pt x="276" y="571"/>
                  </a:cubicBezTo>
                  <a:cubicBezTo>
                    <a:pt x="307" y="586"/>
                    <a:pt x="341" y="593"/>
                    <a:pt x="375" y="593"/>
                  </a:cubicBezTo>
                  <a:cubicBezTo>
                    <a:pt x="463" y="593"/>
                    <a:pt x="545" y="542"/>
                    <a:pt x="583" y="462"/>
                  </a:cubicBezTo>
                  <a:cubicBezTo>
                    <a:pt x="609" y="407"/>
                    <a:pt x="613" y="344"/>
                    <a:pt x="592" y="287"/>
                  </a:cubicBezTo>
                  <a:cubicBezTo>
                    <a:pt x="572" y="229"/>
                    <a:pt x="530" y="182"/>
                    <a:pt x="474" y="156"/>
                  </a:cubicBezTo>
                  <a:cubicBezTo>
                    <a:pt x="443" y="141"/>
                    <a:pt x="410" y="133"/>
                    <a:pt x="375" y="133"/>
                  </a:cubicBezTo>
                  <a:close/>
                  <a:moveTo>
                    <a:pt x="375" y="727"/>
                  </a:moveTo>
                  <a:cubicBezTo>
                    <a:pt x="321" y="727"/>
                    <a:pt x="268" y="715"/>
                    <a:pt x="219" y="691"/>
                  </a:cubicBezTo>
                  <a:cubicBezTo>
                    <a:pt x="131" y="649"/>
                    <a:pt x="65" y="576"/>
                    <a:pt x="33" y="484"/>
                  </a:cubicBezTo>
                  <a:cubicBezTo>
                    <a:pt x="0" y="393"/>
                    <a:pt x="6" y="294"/>
                    <a:pt x="47" y="207"/>
                  </a:cubicBezTo>
                  <a:cubicBezTo>
                    <a:pt x="107" y="81"/>
                    <a:pt x="236" y="0"/>
                    <a:pt x="375" y="0"/>
                  </a:cubicBezTo>
                  <a:cubicBezTo>
                    <a:pt x="430" y="0"/>
                    <a:pt x="482" y="12"/>
                    <a:pt x="532" y="35"/>
                  </a:cubicBezTo>
                  <a:cubicBezTo>
                    <a:pt x="619" y="77"/>
                    <a:pt x="685" y="150"/>
                    <a:pt x="718" y="242"/>
                  </a:cubicBezTo>
                  <a:cubicBezTo>
                    <a:pt x="750" y="333"/>
                    <a:pt x="745" y="432"/>
                    <a:pt x="703" y="520"/>
                  </a:cubicBezTo>
                  <a:cubicBezTo>
                    <a:pt x="643" y="645"/>
                    <a:pt x="514" y="727"/>
                    <a:pt x="375" y="7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9" name="Freeform 1205">
              <a:extLst>
                <a:ext uri="{FF2B5EF4-FFF2-40B4-BE49-F238E27FC236}">
                  <a16:creationId xmlns:a16="http://schemas.microsoft.com/office/drawing/2014/main" id="{8CD51A96-054A-8B14-C3E1-6913041385CB}"/>
                </a:ext>
              </a:extLst>
            </p:cNvPr>
            <p:cNvSpPr>
              <a:spLocks/>
            </p:cNvSpPr>
            <p:nvPr/>
          </p:nvSpPr>
          <p:spPr bwMode="auto">
            <a:xfrm>
              <a:off x="6319839" y="4740276"/>
              <a:ext cx="31750" cy="53975"/>
            </a:xfrm>
            <a:custGeom>
              <a:avLst/>
              <a:gdLst>
                <a:gd name="T0" fmla="*/ 85 w 351"/>
                <a:gd name="T1" fmla="*/ 590 h 590"/>
                <a:gd name="T2" fmla="*/ 0 w 351"/>
                <a:gd name="T3" fmla="*/ 487 h 590"/>
                <a:gd name="T4" fmla="*/ 52 w 351"/>
                <a:gd name="T5" fmla="*/ 445 h 590"/>
                <a:gd name="T6" fmla="*/ 87 w 351"/>
                <a:gd name="T7" fmla="*/ 419 h 590"/>
                <a:gd name="T8" fmla="*/ 132 w 351"/>
                <a:gd name="T9" fmla="*/ 381 h 590"/>
                <a:gd name="T10" fmla="*/ 194 w 351"/>
                <a:gd name="T11" fmla="*/ 278 h 590"/>
                <a:gd name="T12" fmla="*/ 217 w 351"/>
                <a:gd name="T13" fmla="*/ 184 h 590"/>
                <a:gd name="T14" fmla="*/ 213 w 351"/>
                <a:gd name="T15" fmla="*/ 133 h 590"/>
                <a:gd name="T16" fmla="*/ 209 w 351"/>
                <a:gd name="T17" fmla="*/ 120 h 590"/>
                <a:gd name="T18" fmla="*/ 199 w 351"/>
                <a:gd name="T19" fmla="*/ 72 h 590"/>
                <a:gd name="T20" fmla="*/ 196 w 351"/>
                <a:gd name="T21" fmla="*/ 6 h 590"/>
                <a:gd name="T22" fmla="*/ 329 w 351"/>
                <a:gd name="T23" fmla="*/ 0 h 590"/>
                <a:gd name="T24" fmla="*/ 332 w 351"/>
                <a:gd name="T25" fmla="*/ 66 h 590"/>
                <a:gd name="T26" fmla="*/ 336 w 351"/>
                <a:gd name="T27" fmla="*/ 79 h 590"/>
                <a:gd name="T28" fmla="*/ 345 w 351"/>
                <a:gd name="T29" fmla="*/ 112 h 590"/>
                <a:gd name="T30" fmla="*/ 350 w 351"/>
                <a:gd name="T31" fmla="*/ 188 h 590"/>
                <a:gd name="T32" fmla="*/ 316 w 351"/>
                <a:gd name="T33" fmla="*/ 333 h 590"/>
                <a:gd name="T34" fmla="*/ 237 w 351"/>
                <a:gd name="T35" fmla="*/ 463 h 590"/>
                <a:gd name="T36" fmla="*/ 164 w 351"/>
                <a:gd name="T37" fmla="*/ 528 h 590"/>
                <a:gd name="T38" fmla="*/ 136 w 351"/>
                <a:gd name="T39" fmla="*/ 548 h 590"/>
                <a:gd name="T40" fmla="*/ 85 w 351"/>
                <a:gd name="T41"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590">
                  <a:moveTo>
                    <a:pt x="85" y="590"/>
                  </a:moveTo>
                  <a:lnTo>
                    <a:pt x="0" y="487"/>
                  </a:lnTo>
                  <a:lnTo>
                    <a:pt x="52" y="445"/>
                  </a:lnTo>
                  <a:cubicBezTo>
                    <a:pt x="64" y="435"/>
                    <a:pt x="75" y="427"/>
                    <a:pt x="87" y="419"/>
                  </a:cubicBezTo>
                  <a:cubicBezTo>
                    <a:pt x="105" y="406"/>
                    <a:pt x="122" y="394"/>
                    <a:pt x="132" y="381"/>
                  </a:cubicBezTo>
                  <a:cubicBezTo>
                    <a:pt x="158" y="347"/>
                    <a:pt x="178" y="314"/>
                    <a:pt x="194" y="278"/>
                  </a:cubicBezTo>
                  <a:cubicBezTo>
                    <a:pt x="208" y="246"/>
                    <a:pt x="216" y="214"/>
                    <a:pt x="217" y="184"/>
                  </a:cubicBezTo>
                  <a:cubicBezTo>
                    <a:pt x="217" y="169"/>
                    <a:pt x="216" y="152"/>
                    <a:pt x="213" y="133"/>
                  </a:cubicBezTo>
                  <a:cubicBezTo>
                    <a:pt x="213" y="131"/>
                    <a:pt x="211" y="125"/>
                    <a:pt x="209" y="120"/>
                  </a:cubicBezTo>
                  <a:cubicBezTo>
                    <a:pt x="205" y="107"/>
                    <a:pt x="200" y="91"/>
                    <a:pt x="199" y="72"/>
                  </a:cubicBezTo>
                  <a:lnTo>
                    <a:pt x="196" y="6"/>
                  </a:lnTo>
                  <a:lnTo>
                    <a:pt x="329" y="0"/>
                  </a:lnTo>
                  <a:lnTo>
                    <a:pt x="332" y="66"/>
                  </a:lnTo>
                  <a:cubicBezTo>
                    <a:pt x="333" y="68"/>
                    <a:pt x="335" y="75"/>
                    <a:pt x="336" y="79"/>
                  </a:cubicBezTo>
                  <a:cubicBezTo>
                    <a:pt x="339" y="89"/>
                    <a:pt x="343" y="100"/>
                    <a:pt x="345" y="112"/>
                  </a:cubicBezTo>
                  <a:cubicBezTo>
                    <a:pt x="349" y="139"/>
                    <a:pt x="351" y="164"/>
                    <a:pt x="350" y="188"/>
                  </a:cubicBezTo>
                  <a:cubicBezTo>
                    <a:pt x="349" y="236"/>
                    <a:pt x="337" y="285"/>
                    <a:pt x="316" y="333"/>
                  </a:cubicBezTo>
                  <a:cubicBezTo>
                    <a:pt x="295" y="379"/>
                    <a:pt x="270" y="420"/>
                    <a:pt x="237" y="463"/>
                  </a:cubicBezTo>
                  <a:cubicBezTo>
                    <a:pt x="215" y="492"/>
                    <a:pt x="188" y="511"/>
                    <a:pt x="164" y="528"/>
                  </a:cubicBezTo>
                  <a:cubicBezTo>
                    <a:pt x="154" y="535"/>
                    <a:pt x="144" y="542"/>
                    <a:pt x="136" y="548"/>
                  </a:cubicBezTo>
                  <a:lnTo>
                    <a:pt x="85" y="5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0" name="Freeform 1206">
              <a:extLst>
                <a:ext uri="{FF2B5EF4-FFF2-40B4-BE49-F238E27FC236}">
                  <a16:creationId xmlns:a16="http://schemas.microsoft.com/office/drawing/2014/main" id="{A8657AA0-3387-0903-62E7-3A7C05F1A0EE}"/>
                </a:ext>
              </a:extLst>
            </p:cNvPr>
            <p:cNvSpPr>
              <a:spLocks/>
            </p:cNvSpPr>
            <p:nvPr/>
          </p:nvSpPr>
          <p:spPr bwMode="auto">
            <a:xfrm>
              <a:off x="6343651" y="4748213"/>
              <a:ext cx="28575" cy="28575"/>
            </a:xfrm>
            <a:custGeom>
              <a:avLst/>
              <a:gdLst>
                <a:gd name="T0" fmla="*/ 121 w 306"/>
                <a:gd name="T1" fmla="*/ 314 h 314"/>
                <a:gd name="T2" fmla="*/ 0 w 306"/>
                <a:gd name="T3" fmla="*/ 258 h 314"/>
                <a:gd name="T4" fmla="*/ 28 w 306"/>
                <a:gd name="T5" fmla="*/ 197 h 314"/>
                <a:gd name="T6" fmla="*/ 36 w 306"/>
                <a:gd name="T7" fmla="*/ 179 h 314"/>
                <a:gd name="T8" fmla="*/ 64 w 306"/>
                <a:gd name="T9" fmla="*/ 124 h 314"/>
                <a:gd name="T10" fmla="*/ 217 w 306"/>
                <a:gd name="T11" fmla="*/ 12 h 314"/>
                <a:gd name="T12" fmla="*/ 282 w 306"/>
                <a:gd name="T13" fmla="*/ 0 h 314"/>
                <a:gd name="T14" fmla="*/ 306 w 306"/>
                <a:gd name="T15" fmla="*/ 131 h 314"/>
                <a:gd name="T16" fmla="*/ 241 w 306"/>
                <a:gd name="T17" fmla="*/ 143 h 314"/>
                <a:gd name="T18" fmla="*/ 176 w 306"/>
                <a:gd name="T19" fmla="*/ 196 h 314"/>
                <a:gd name="T20" fmla="*/ 159 w 306"/>
                <a:gd name="T21" fmla="*/ 231 h 314"/>
                <a:gd name="T22" fmla="*/ 149 w 306"/>
                <a:gd name="T23" fmla="*/ 254 h 314"/>
                <a:gd name="T24" fmla="*/ 121 w 306"/>
                <a:gd name="T2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14">
                  <a:moveTo>
                    <a:pt x="121" y="314"/>
                  </a:moveTo>
                  <a:lnTo>
                    <a:pt x="0" y="258"/>
                  </a:lnTo>
                  <a:lnTo>
                    <a:pt x="28" y="197"/>
                  </a:lnTo>
                  <a:cubicBezTo>
                    <a:pt x="31" y="191"/>
                    <a:pt x="34" y="185"/>
                    <a:pt x="36" y="179"/>
                  </a:cubicBezTo>
                  <a:cubicBezTo>
                    <a:pt x="43" y="162"/>
                    <a:pt x="52" y="142"/>
                    <a:pt x="64" y="124"/>
                  </a:cubicBezTo>
                  <a:cubicBezTo>
                    <a:pt x="94" y="77"/>
                    <a:pt x="156" y="24"/>
                    <a:pt x="217" y="12"/>
                  </a:cubicBezTo>
                  <a:lnTo>
                    <a:pt x="282" y="0"/>
                  </a:lnTo>
                  <a:lnTo>
                    <a:pt x="306" y="131"/>
                  </a:lnTo>
                  <a:lnTo>
                    <a:pt x="241" y="143"/>
                  </a:lnTo>
                  <a:cubicBezTo>
                    <a:pt x="223" y="147"/>
                    <a:pt x="190" y="173"/>
                    <a:pt x="176" y="196"/>
                  </a:cubicBezTo>
                  <a:cubicBezTo>
                    <a:pt x="170" y="205"/>
                    <a:pt x="165" y="217"/>
                    <a:pt x="159" y="231"/>
                  </a:cubicBezTo>
                  <a:cubicBezTo>
                    <a:pt x="156" y="238"/>
                    <a:pt x="153" y="246"/>
                    <a:pt x="149" y="254"/>
                  </a:cubicBezTo>
                  <a:lnTo>
                    <a:pt x="121" y="31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1" name="Freeform 1207">
              <a:extLst>
                <a:ext uri="{FF2B5EF4-FFF2-40B4-BE49-F238E27FC236}">
                  <a16:creationId xmlns:a16="http://schemas.microsoft.com/office/drawing/2014/main" id="{14412A40-C384-F687-D000-D9DE2607DE3C}"/>
                </a:ext>
              </a:extLst>
            </p:cNvPr>
            <p:cNvSpPr>
              <a:spLocks/>
            </p:cNvSpPr>
            <p:nvPr/>
          </p:nvSpPr>
          <p:spPr bwMode="auto">
            <a:xfrm>
              <a:off x="6337301" y="4764088"/>
              <a:ext cx="28575" cy="33338"/>
            </a:xfrm>
            <a:custGeom>
              <a:avLst/>
              <a:gdLst>
                <a:gd name="T0" fmla="*/ 294 w 320"/>
                <a:gd name="T1" fmla="*/ 374 h 374"/>
                <a:gd name="T2" fmla="*/ 229 w 320"/>
                <a:gd name="T3" fmla="*/ 361 h 374"/>
                <a:gd name="T4" fmla="*/ 170 w 320"/>
                <a:gd name="T5" fmla="*/ 264 h 374"/>
                <a:gd name="T6" fmla="*/ 170 w 320"/>
                <a:gd name="T7" fmla="*/ 253 h 374"/>
                <a:gd name="T8" fmla="*/ 148 w 320"/>
                <a:gd name="T9" fmla="*/ 208 h 374"/>
                <a:gd name="T10" fmla="*/ 66 w 320"/>
                <a:gd name="T11" fmla="*/ 152 h 374"/>
                <a:gd name="T12" fmla="*/ 0 w 320"/>
                <a:gd name="T13" fmla="*/ 120 h 374"/>
                <a:gd name="T14" fmla="*/ 57 w 320"/>
                <a:gd name="T15" fmla="*/ 0 h 374"/>
                <a:gd name="T16" fmla="*/ 123 w 320"/>
                <a:gd name="T17" fmla="*/ 31 h 374"/>
                <a:gd name="T18" fmla="*/ 260 w 320"/>
                <a:gd name="T19" fmla="*/ 137 h 374"/>
                <a:gd name="T20" fmla="*/ 300 w 320"/>
                <a:gd name="T21" fmla="*/ 224 h 374"/>
                <a:gd name="T22" fmla="*/ 303 w 320"/>
                <a:gd name="T23" fmla="*/ 240 h 374"/>
                <a:gd name="T24" fmla="*/ 320 w 320"/>
                <a:gd name="T25" fmla="*/ 243 h 374"/>
                <a:gd name="T26" fmla="*/ 294 w 320"/>
                <a:gd name="T2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374">
                  <a:moveTo>
                    <a:pt x="294" y="374"/>
                  </a:moveTo>
                  <a:lnTo>
                    <a:pt x="229" y="361"/>
                  </a:lnTo>
                  <a:cubicBezTo>
                    <a:pt x="171" y="350"/>
                    <a:pt x="170" y="290"/>
                    <a:pt x="170" y="264"/>
                  </a:cubicBezTo>
                  <a:cubicBezTo>
                    <a:pt x="170" y="260"/>
                    <a:pt x="170" y="256"/>
                    <a:pt x="170" y="253"/>
                  </a:cubicBezTo>
                  <a:cubicBezTo>
                    <a:pt x="167" y="241"/>
                    <a:pt x="159" y="225"/>
                    <a:pt x="148" y="208"/>
                  </a:cubicBezTo>
                  <a:cubicBezTo>
                    <a:pt x="134" y="185"/>
                    <a:pt x="107" y="171"/>
                    <a:pt x="66" y="152"/>
                  </a:cubicBezTo>
                  <a:lnTo>
                    <a:pt x="0" y="120"/>
                  </a:lnTo>
                  <a:lnTo>
                    <a:pt x="57" y="0"/>
                  </a:lnTo>
                  <a:lnTo>
                    <a:pt x="123" y="31"/>
                  </a:lnTo>
                  <a:cubicBezTo>
                    <a:pt x="171" y="54"/>
                    <a:pt x="225" y="80"/>
                    <a:pt x="260" y="137"/>
                  </a:cubicBezTo>
                  <a:cubicBezTo>
                    <a:pt x="281" y="168"/>
                    <a:pt x="294" y="198"/>
                    <a:pt x="300" y="224"/>
                  </a:cubicBezTo>
                  <a:cubicBezTo>
                    <a:pt x="302" y="229"/>
                    <a:pt x="302" y="234"/>
                    <a:pt x="303" y="240"/>
                  </a:cubicBezTo>
                  <a:lnTo>
                    <a:pt x="320" y="243"/>
                  </a:lnTo>
                  <a:lnTo>
                    <a:pt x="294" y="37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2" name="Freeform 1208">
              <a:extLst>
                <a:ext uri="{FF2B5EF4-FFF2-40B4-BE49-F238E27FC236}">
                  <a16:creationId xmlns:a16="http://schemas.microsoft.com/office/drawing/2014/main" id="{7F4DAF3A-B9EE-9000-8235-C6F3E1C81C28}"/>
                </a:ext>
              </a:extLst>
            </p:cNvPr>
            <p:cNvSpPr>
              <a:spLocks/>
            </p:cNvSpPr>
            <p:nvPr/>
          </p:nvSpPr>
          <p:spPr bwMode="auto">
            <a:xfrm>
              <a:off x="6348414" y="4572001"/>
              <a:ext cx="19050" cy="58738"/>
            </a:xfrm>
            <a:custGeom>
              <a:avLst/>
              <a:gdLst>
                <a:gd name="T0" fmla="*/ 34 w 221"/>
                <a:gd name="T1" fmla="*/ 662 h 662"/>
                <a:gd name="T2" fmla="*/ 25 w 221"/>
                <a:gd name="T3" fmla="*/ 596 h 662"/>
                <a:gd name="T4" fmla="*/ 72 w 221"/>
                <a:gd name="T5" fmla="*/ 62 h 662"/>
                <a:gd name="T6" fmla="*/ 95 w 221"/>
                <a:gd name="T7" fmla="*/ 0 h 662"/>
                <a:gd name="T8" fmla="*/ 221 w 221"/>
                <a:gd name="T9" fmla="*/ 45 h 662"/>
                <a:gd name="T10" fmla="*/ 198 w 221"/>
                <a:gd name="T11" fmla="*/ 108 h 662"/>
                <a:gd name="T12" fmla="*/ 158 w 221"/>
                <a:gd name="T13" fmla="*/ 580 h 662"/>
                <a:gd name="T14" fmla="*/ 166 w 221"/>
                <a:gd name="T15" fmla="*/ 646 h 662"/>
                <a:gd name="T16" fmla="*/ 34 w 221"/>
                <a:gd name="T1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662">
                  <a:moveTo>
                    <a:pt x="34" y="662"/>
                  </a:moveTo>
                  <a:lnTo>
                    <a:pt x="25" y="596"/>
                  </a:lnTo>
                  <a:cubicBezTo>
                    <a:pt x="0" y="396"/>
                    <a:pt x="16" y="217"/>
                    <a:pt x="72" y="62"/>
                  </a:cubicBezTo>
                  <a:lnTo>
                    <a:pt x="95" y="0"/>
                  </a:lnTo>
                  <a:lnTo>
                    <a:pt x="221" y="45"/>
                  </a:lnTo>
                  <a:lnTo>
                    <a:pt x="198" y="108"/>
                  </a:lnTo>
                  <a:cubicBezTo>
                    <a:pt x="149" y="243"/>
                    <a:pt x="135" y="401"/>
                    <a:pt x="158" y="580"/>
                  </a:cubicBezTo>
                  <a:lnTo>
                    <a:pt x="166" y="646"/>
                  </a:lnTo>
                  <a:lnTo>
                    <a:pt x="34" y="6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3" name="Freeform 1209">
              <a:extLst>
                <a:ext uri="{FF2B5EF4-FFF2-40B4-BE49-F238E27FC236}">
                  <a16:creationId xmlns:a16="http://schemas.microsoft.com/office/drawing/2014/main" id="{90B02100-D3B2-E36A-282D-06CAABF0CA2D}"/>
                </a:ext>
              </a:extLst>
            </p:cNvPr>
            <p:cNvSpPr>
              <a:spLocks noEditPoints="1"/>
            </p:cNvSpPr>
            <p:nvPr/>
          </p:nvSpPr>
          <p:spPr bwMode="auto">
            <a:xfrm>
              <a:off x="6343651" y="4524376"/>
              <a:ext cx="50800" cy="57150"/>
            </a:xfrm>
            <a:custGeom>
              <a:avLst/>
              <a:gdLst>
                <a:gd name="T0" fmla="*/ 344 w 569"/>
                <a:gd name="T1" fmla="*/ 147 h 642"/>
                <a:gd name="T2" fmla="*/ 212 w 569"/>
                <a:gd name="T3" fmla="*/ 246 h 642"/>
                <a:gd name="T4" fmla="*/ 209 w 569"/>
                <a:gd name="T5" fmla="*/ 489 h 642"/>
                <a:gd name="T6" fmla="*/ 332 w 569"/>
                <a:gd name="T7" fmla="*/ 384 h 642"/>
                <a:gd name="T8" fmla="*/ 344 w 569"/>
                <a:gd name="T9" fmla="*/ 147 h 642"/>
                <a:gd name="T10" fmla="*/ 170 w 569"/>
                <a:gd name="T11" fmla="*/ 642 h 642"/>
                <a:gd name="T12" fmla="*/ 109 w 569"/>
                <a:gd name="T13" fmla="*/ 603 h 642"/>
                <a:gd name="T14" fmla="*/ 93 w 569"/>
                <a:gd name="T15" fmla="*/ 184 h 642"/>
                <a:gd name="T16" fmla="*/ 368 w 569"/>
                <a:gd name="T17" fmla="*/ 5 h 642"/>
                <a:gd name="T18" fmla="*/ 436 w 569"/>
                <a:gd name="T19" fmla="*/ 34 h 642"/>
                <a:gd name="T20" fmla="*/ 448 w 569"/>
                <a:gd name="T21" fmla="*/ 450 h 642"/>
                <a:gd name="T22" fmla="*/ 186 w 569"/>
                <a:gd name="T23" fmla="*/ 640 h 642"/>
                <a:gd name="T24" fmla="*/ 170 w 569"/>
                <a:gd name="T25" fmla="*/ 64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42">
                  <a:moveTo>
                    <a:pt x="344" y="147"/>
                  </a:moveTo>
                  <a:cubicBezTo>
                    <a:pt x="280" y="167"/>
                    <a:pt x="236" y="199"/>
                    <a:pt x="212" y="246"/>
                  </a:cubicBezTo>
                  <a:cubicBezTo>
                    <a:pt x="171" y="323"/>
                    <a:pt x="190" y="426"/>
                    <a:pt x="209" y="489"/>
                  </a:cubicBezTo>
                  <a:cubicBezTo>
                    <a:pt x="250" y="470"/>
                    <a:pt x="303" y="436"/>
                    <a:pt x="332" y="384"/>
                  </a:cubicBezTo>
                  <a:cubicBezTo>
                    <a:pt x="386" y="289"/>
                    <a:pt x="365" y="198"/>
                    <a:pt x="344" y="147"/>
                  </a:cubicBezTo>
                  <a:close/>
                  <a:moveTo>
                    <a:pt x="170" y="642"/>
                  </a:moveTo>
                  <a:cubicBezTo>
                    <a:pt x="144" y="642"/>
                    <a:pt x="121" y="627"/>
                    <a:pt x="109" y="603"/>
                  </a:cubicBezTo>
                  <a:cubicBezTo>
                    <a:pt x="105" y="593"/>
                    <a:pt x="0" y="363"/>
                    <a:pt x="93" y="184"/>
                  </a:cubicBezTo>
                  <a:cubicBezTo>
                    <a:pt x="143" y="89"/>
                    <a:pt x="235" y="29"/>
                    <a:pt x="368" y="5"/>
                  </a:cubicBezTo>
                  <a:cubicBezTo>
                    <a:pt x="394" y="0"/>
                    <a:pt x="421" y="12"/>
                    <a:pt x="436" y="34"/>
                  </a:cubicBezTo>
                  <a:cubicBezTo>
                    <a:pt x="441" y="42"/>
                    <a:pt x="569" y="239"/>
                    <a:pt x="448" y="450"/>
                  </a:cubicBezTo>
                  <a:cubicBezTo>
                    <a:pt x="367" y="592"/>
                    <a:pt x="193" y="638"/>
                    <a:pt x="186" y="640"/>
                  </a:cubicBezTo>
                  <a:cubicBezTo>
                    <a:pt x="181" y="641"/>
                    <a:pt x="175" y="642"/>
                    <a:pt x="170" y="6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4" name="Freeform 1211">
              <a:extLst>
                <a:ext uri="{FF2B5EF4-FFF2-40B4-BE49-F238E27FC236}">
                  <a16:creationId xmlns:a16="http://schemas.microsoft.com/office/drawing/2014/main" id="{20E4FAF0-5557-4133-5BC6-EBE5D111DD13}"/>
                </a:ext>
              </a:extLst>
            </p:cNvPr>
            <p:cNvSpPr>
              <a:spLocks/>
            </p:cNvSpPr>
            <p:nvPr/>
          </p:nvSpPr>
          <p:spPr bwMode="auto">
            <a:xfrm>
              <a:off x="6335713" y="4513263"/>
              <a:ext cx="36513" cy="66675"/>
            </a:xfrm>
            <a:custGeom>
              <a:avLst/>
              <a:gdLst>
                <a:gd name="T0" fmla="*/ 181 w 400"/>
                <a:gd name="T1" fmla="*/ 726 h 726"/>
                <a:gd name="T2" fmla="*/ 181 w 400"/>
                <a:gd name="T3" fmla="*/ 725 h 726"/>
                <a:gd name="T4" fmla="*/ 167 w 400"/>
                <a:gd name="T5" fmla="*/ 674 h 726"/>
                <a:gd name="T6" fmla="*/ 26 w 400"/>
                <a:gd name="T7" fmla="*/ 285 h 726"/>
                <a:gd name="T8" fmla="*/ 218 w 400"/>
                <a:gd name="T9" fmla="*/ 13 h 726"/>
                <a:gd name="T10" fmla="*/ 294 w 400"/>
                <a:gd name="T11" fmla="*/ 24 h 726"/>
                <a:gd name="T12" fmla="*/ 400 w 400"/>
                <a:gd name="T13" fmla="*/ 205 h 726"/>
                <a:gd name="T14" fmla="*/ 400 w 400"/>
                <a:gd name="T15" fmla="*/ 271 h 726"/>
                <a:gd name="T16" fmla="*/ 267 w 400"/>
                <a:gd name="T17" fmla="*/ 271 h 726"/>
                <a:gd name="T18" fmla="*/ 267 w 400"/>
                <a:gd name="T19" fmla="*/ 209 h 726"/>
                <a:gd name="T20" fmla="*/ 239 w 400"/>
                <a:gd name="T21" fmla="*/ 163 h 726"/>
                <a:gd name="T22" fmla="*/ 156 w 400"/>
                <a:gd name="T23" fmla="*/ 312 h 726"/>
                <a:gd name="T24" fmla="*/ 256 w 400"/>
                <a:gd name="T25" fmla="*/ 575 h 726"/>
                <a:gd name="T26" fmla="*/ 284 w 400"/>
                <a:gd name="T27" fmla="*/ 570 h 726"/>
                <a:gd name="T28" fmla="*/ 304 w 400"/>
                <a:gd name="T29" fmla="*/ 700 h 726"/>
                <a:gd name="T30" fmla="*/ 181 w 400"/>
                <a:gd name="T31"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726">
                  <a:moveTo>
                    <a:pt x="181" y="726"/>
                  </a:moveTo>
                  <a:lnTo>
                    <a:pt x="181" y="725"/>
                  </a:lnTo>
                  <a:lnTo>
                    <a:pt x="167" y="674"/>
                  </a:lnTo>
                  <a:cubicBezTo>
                    <a:pt x="78" y="583"/>
                    <a:pt x="0" y="412"/>
                    <a:pt x="26" y="285"/>
                  </a:cubicBezTo>
                  <a:cubicBezTo>
                    <a:pt x="45" y="192"/>
                    <a:pt x="119" y="65"/>
                    <a:pt x="218" y="13"/>
                  </a:cubicBezTo>
                  <a:cubicBezTo>
                    <a:pt x="243" y="0"/>
                    <a:pt x="274" y="4"/>
                    <a:pt x="294" y="24"/>
                  </a:cubicBezTo>
                  <a:cubicBezTo>
                    <a:pt x="315" y="43"/>
                    <a:pt x="400" y="137"/>
                    <a:pt x="400" y="205"/>
                  </a:cubicBezTo>
                  <a:lnTo>
                    <a:pt x="400" y="271"/>
                  </a:lnTo>
                  <a:lnTo>
                    <a:pt x="267" y="271"/>
                  </a:lnTo>
                  <a:lnTo>
                    <a:pt x="267" y="209"/>
                  </a:lnTo>
                  <a:cubicBezTo>
                    <a:pt x="264" y="199"/>
                    <a:pt x="252" y="181"/>
                    <a:pt x="239" y="163"/>
                  </a:cubicBezTo>
                  <a:cubicBezTo>
                    <a:pt x="201" y="201"/>
                    <a:pt x="167" y="260"/>
                    <a:pt x="156" y="312"/>
                  </a:cubicBezTo>
                  <a:cubicBezTo>
                    <a:pt x="143" y="380"/>
                    <a:pt x="190" y="503"/>
                    <a:pt x="256" y="575"/>
                  </a:cubicBezTo>
                  <a:lnTo>
                    <a:pt x="284" y="570"/>
                  </a:lnTo>
                  <a:lnTo>
                    <a:pt x="304" y="700"/>
                  </a:lnTo>
                  <a:lnTo>
                    <a:pt x="181" y="72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5" name="Freeform 1212">
              <a:extLst>
                <a:ext uri="{FF2B5EF4-FFF2-40B4-BE49-F238E27FC236}">
                  <a16:creationId xmlns:a16="http://schemas.microsoft.com/office/drawing/2014/main" id="{EAE1124B-B9C8-9920-68D8-3B5891CC96DD}"/>
                </a:ext>
              </a:extLst>
            </p:cNvPr>
            <p:cNvSpPr>
              <a:spLocks/>
            </p:cNvSpPr>
            <p:nvPr/>
          </p:nvSpPr>
          <p:spPr bwMode="auto">
            <a:xfrm>
              <a:off x="6353176" y="4506913"/>
              <a:ext cx="31750" cy="26988"/>
            </a:xfrm>
            <a:custGeom>
              <a:avLst/>
              <a:gdLst>
                <a:gd name="T0" fmla="*/ 328 w 347"/>
                <a:gd name="T1" fmla="*/ 297 h 297"/>
                <a:gd name="T2" fmla="*/ 196 w 347"/>
                <a:gd name="T3" fmla="*/ 278 h 297"/>
                <a:gd name="T4" fmla="*/ 205 w 347"/>
                <a:gd name="T5" fmla="*/ 215 h 297"/>
                <a:gd name="T6" fmla="*/ 185 w 347"/>
                <a:gd name="T7" fmla="*/ 168 h 297"/>
                <a:gd name="T8" fmla="*/ 77 w 347"/>
                <a:gd name="T9" fmla="*/ 244 h 297"/>
                <a:gd name="T10" fmla="*/ 0 w 347"/>
                <a:gd name="T11" fmla="*/ 136 h 297"/>
                <a:gd name="T12" fmla="*/ 163 w 347"/>
                <a:gd name="T13" fmla="*/ 20 h 297"/>
                <a:gd name="T14" fmla="*/ 254 w 347"/>
                <a:gd name="T15" fmla="*/ 33 h 297"/>
                <a:gd name="T16" fmla="*/ 338 w 347"/>
                <a:gd name="T17" fmla="*/ 231 h 297"/>
                <a:gd name="T18" fmla="*/ 328 w 347"/>
                <a:gd name="T19"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97">
                  <a:moveTo>
                    <a:pt x="328" y="297"/>
                  </a:moveTo>
                  <a:lnTo>
                    <a:pt x="196" y="278"/>
                  </a:lnTo>
                  <a:lnTo>
                    <a:pt x="205" y="215"/>
                  </a:lnTo>
                  <a:cubicBezTo>
                    <a:pt x="204" y="205"/>
                    <a:pt x="196" y="188"/>
                    <a:pt x="185" y="168"/>
                  </a:cubicBezTo>
                  <a:lnTo>
                    <a:pt x="77" y="244"/>
                  </a:lnTo>
                  <a:lnTo>
                    <a:pt x="0" y="136"/>
                  </a:lnTo>
                  <a:lnTo>
                    <a:pt x="163" y="20"/>
                  </a:lnTo>
                  <a:cubicBezTo>
                    <a:pt x="192" y="0"/>
                    <a:pt x="232" y="5"/>
                    <a:pt x="254" y="33"/>
                  </a:cubicBezTo>
                  <a:cubicBezTo>
                    <a:pt x="282" y="69"/>
                    <a:pt x="347" y="161"/>
                    <a:pt x="338" y="231"/>
                  </a:cubicBezTo>
                  <a:lnTo>
                    <a:pt x="328" y="29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6" name="Freeform 1213">
              <a:extLst>
                <a:ext uri="{FF2B5EF4-FFF2-40B4-BE49-F238E27FC236}">
                  <a16:creationId xmlns:a16="http://schemas.microsoft.com/office/drawing/2014/main" id="{B04EB622-9AD4-5159-4A78-7ED2C26F04F0}"/>
                </a:ext>
              </a:extLst>
            </p:cNvPr>
            <p:cNvSpPr>
              <a:spLocks/>
            </p:cNvSpPr>
            <p:nvPr/>
          </p:nvSpPr>
          <p:spPr bwMode="auto">
            <a:xfrm>
              <a:off x="6265863" y="4643438"/>
              <a:ext cx="52388" cy="111125"/>
            </a:xfrm>
            <a:custGeom>
              <a:avLst/>
              <a:gdLst>
                <a:gd name="T0" fmla="*/ 497 w 587"/>
                <a:gd name="T1" fmla="*/ 1241 h 1241"/>
                <a:gd name="T2" fmla="*/ 448 w 587"/>
                <a:gd name="T3" fmla="*/ 1196 h 1241"/>
                <a:gd name="T4" fmla="*/ 30 w 587"/>
                <a:gd name="T5" fmla="*/ 67 h 1241"/>
                <a:gd name="T6" fmla="*/ 38 w 587"/>
                <a:gd name="T7" fmla="*/ 0 h 1241"/>
                <a:gd name="T8" fmla="*/ 170 w 587"/>
                <a:gd name="T9" fmla="*/ 17 h 1241"/>
                <a:gd name="T10" fmla="*/ 162 w 587"/>
                <a:gd name="T11" fmla="*/ 83 h 1241"/>
                <a:gd name="T12" fmla="*/ 537 w 587"/>
                <a:gd name="T13" fmla="*/ 1097 h 1241"/>
                <a:gd name="T14" fmla="*/ 587 w 587"/>
                <a:gd name="T15" fmla="*/ 1142 h 1241"/>
                <a:gd name="T16" fmla="*/ 497 w 587"/>
                <a:gd name="T17"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 h="1241">
                  <a:moveTo>
                    <a:pt x="497" y="1241"/>
                  </a:moveTo>
                  <a:lnTo>
                    <a:pt x="448" y="1196"/>
                  </a:lnTo>
                  <a:cubicBezTo>
                    <a:pt x="203" y="974"/>
                    <a:pt x="0" y="302"/>
                    <a:pt x="30" y="67"/>
                  </a:cubicBezTo>
                  <a:lnTo>
                    <a:pt x="38" y="0"/>
                  </a:lnTo>
                  <a:lnTo>
                    <a:pt x="170" y="17"/>
                  </a:lnTo>
                  <a:lnTo>
                    <a:pt x="162" y="83"/>
                  </a:lnTo>
                  <a:cubicBezTo>
                    <a:pt x="136" y="288"/>
                    <a:pt x="330" y="908"/>
                    <a:pt x="537" y="1097"/>
                  </a:cubicBezTo>
                  <a:lnTo>
                    <a:pt x="587" y="1142"/>
                  </a:lnTo>
                  <a:lnTo>
                    <a:pt x="497" y="124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7" name="Freeform 1214">
              <a:extLst>
                <a:ext uri="{FF2B5EF4-FFF2-40B4-BE49-F238E27FC236}">
                  <a16:creationId xmlns:a16="http://schemas.microsoft.com/office/drawing/2014/main" id="{62902400-2B28-4907-4327-180117DD4E74}"/>
                </a:ext>
              </a:extLst>
            </p:cNvPr>
            <p:cNvSpPr>
              <a:spLocks noEditPoints="1"/>
            </p:cNvSpPr>
            <p:nvPr/>
          </p:nvSpPr>
          <p:spPr bwMode="auto">
            <a:xfrm>
              <a:off x="6248401" y="4570413"/>
              <a:ext cx="55563" cy="84138"/>
            </a:xfrm>
            <a:custGeom>
              <a:avLst/>
              <a:gdLst>
                <a:gd name="T0" fmla="*/ 321 w 627"/>
                <a:gd name="T1" fmla="*/ 151 h 924"/>
                <a:gd name="T2" fmla="*/ 164 w 627"/>
                <a:gd name="T3" fmla="*/ 391 h 924"/>
                <a:gd name="T4" fmla="*/ 298 w 627"/>
                <a:gd name="T5" fmla="*/ 759 h 924"/>
                <a:gd name="T6" fmla="*/ 452 w 627"/>
                <a:gd name="T7" fmla="*/ 480 h 924"/>
                <a:gd name="T8" fmla="*/ 321 w 627"/>
                <a:gd name="T9" fmla="*/ 151 h 924"/>
                <a:gd name="T10" fmla="*/ 295 w 627"/>
                <a:gd name="T11" fmla="*/ 924 h 924"/>
                <a:gd name="T12" fmla="*/ 247 w 627"/>
                <a:gd name="T13" fmla="*/ 904 h 924"/>
                <a:gd name="T14" fmla="*/ 31 w 627"/>
                <a:gd name="T15" fmla="*/ 376 h 924"/>
                <a:gd name="T16" fmla="*/ 286 w 627"/>
                <a:gd name="T17" fmla="*/ 14 h 924"/>
                <a:gd name="T18" fmla="*/ 355 w 627"/>
                <a:gd name="T19" fmla="*/ 12 h 924"/>
                <a:gd name="T20" fmla="*/ 584 w 627"/>
                <a:gd name="T21" fmla="*/ 498 h 924"/>
                <a:gd name="T22" fmla="*/ 339 w 627"/>
                <a:gd name="T23" fmla="*/ 907 h 924"/>
                <a:gd name="T24" fmla="*/ 295 w 627"/>
                <a:gd name="T25" fmla="*/ 92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7" h="924">
                  <a:moveTo>
                    <a:pt x="321" y="151"/>
                  </a:moveTo>
                  <a:cubicBezTo>
                    <a:pt x="227" y="220"/>
                    <a:pt x="174" y="301"/>
                    <a:pt x="164" y="391"/>
                  </a:cubicBezTo>
                  <a:cubicBezTo>
                    <a:pt x="147" y="538"/>
                    <a:pt x="240" y="684"/>
                    <a:pt x="298" y="759"/>
                  </a:cubicBezTo>
                  <a:cubicBezTo>
                    <a:pt x="353" y="698"/>
                    <a:pt x="438" y="589"/>
                    <a:pt x="452" y="480"/>
                  </a:cubicBezTo>
                  <a:cubicBezTo>
                    <a:pt x="475" y="303"/>
                    <a:pt x="375" y="196"/>
                    <a:pt x="321" y="151"/>
                  </a:cubicBezTo>
                  <a:close/>
                  <a:moveTo>
                    <a:pt x="295" y="924"/>
                  </a:moveTo>
                  <a:cubicBezTo>
                    <a:pt x="277" y="924"/>
                    <a:pt x="260" y="917"/>
                    <a:pt x="247" y="904"/>
                  </a:cubicBezTo>
                  <a:cubicBezTo>
                    <a:pt x="237" y="894"/>
                    <a:pt x="0" y="649"/>
                    <a:pt x="31" y="376"/>
                  </a:cubicBezTo>
                  <a:cubicBezTo>
                    <a:pt x="48" y="232"/>
                    <a:pt x="134" y="111"/>
                    <a:pt x="286" y="14"/>
                  </a:cubicBezTo>
                  <a:cubicBezTo>
                    <a:pt x="307" y="1"/>
                    <a:pt x="333" y="0"/>
                    <a:pt x="355" y="12"/>
                  </a:cubicBezTo>
                  <a:cubicBezTo>
                    <a:pt x="366" y="19"/>
                    <a:pt x="627" y="171"/>
                    <a:pt x="584" y="498"/>
                  </a:cubicBezTo>
                  <a:cubicBezTo>
                    <a:pt x="556" y="710"/>
                    <a:pt x="348" y="899"/>
                    <a:pt x="339" y="907"/>
                  </a:cubicBezTo>
                  <a:cubicBezTo>
                    <a:pt x="326" y="918"/>
                    <a:pt x="311" y="924"/>
                    <a:pt x="295" y="92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8" name="Freeform 1215">
              <a:extLst>
                <a:ext uri="{FF2B5EF4-FFF2-40B4-BE49-F238E27FC236}">
                  <a16:creationId xmlns:a16="http://schemas.microsoft.com/office/drawing/2014/main" id="{11F6F1E2-F633-AD0D-6498-3D562A435B95}"/>
                </a:ext>
              </a:extLst>
            </p:cNvPr>
            <p:cNvSpPr>
              <a:spLocks/>
            </p:cNvSpPr>
            <p:nvPr/>
          </p:nvSpPr>
          <p:spPr bwMode="auto">
            <a:xfrm>
              <a:off x="6227763" y="4570413"/>
              <a:ext cx="50800" cy="85725"/>
            </a:xfrm>
            <a:custGeom>
              <a:avLst/>
              <a:gdLst>
                <a:gd name="T0" fmla="*/ 478 w 570"/>
                <a:gd name="T1" fmla="*/ 953 h 953"/>
                <a:gd name="T2" fmla="*/ 478 w 570"/>
                <a:gd name="T3" fmla="*/ 952 h 953"/>
                <a:gd name="T4" fmla="*/ 443 w 570"/>
                <a:gd name="T5" fmla="*/ 907 h 953"/>
                <a:gd name="T6" fmla="*/ 33 w 570"/>
                <a:gd name="T7" fmla="*/ 466 h 953"/>
                <a:gd name="T8" fmla="*/ 132 w 570"/>
                <a:gd name="T9" fmla="*/ 29 h 953"/>
                <a:gd name="T10" fmla="*/ 207 w 570"/>
                <a:gd name="T11" fmla="*/ 10 h 953"/>
                <a:gd name="T12" fmla="*/ 424 w 570"/>
                <a:gd name="T13" fmla="*/ 175 h 953"/>
                <a:gd name="T14" fmla="*/ 450 w 570"/>
                <a:gd name="T15" fmla="*/ 236 h 953"/>
                <a:gd name="T16" fmla="*/ 326 w 570"/>
                <a:gd name="T17" fmla="*/ 287 h 953"/>
                <a:gd name="T18" fmla="*/ 301 w 570"/>
                <a:gd name="T19" fmla="*/ 227 h 953"/>
                <a:gd name="T20" fmla="*/ 206 w 570"/>
                <a:gd name="T21" fmla="*/ 157 h 953"/>
                <a:gd name="T22" fmla="*/ 163 w 570"/>
                <a:gd name="T23" fmla="*/ 434 h 953"/>
                <a:gd name="T24" fmla="*/ 491 w 570"/>
                <a:gd name="T25" fmla="*/ 783 h 953"/>
                <a:gd name="T26" fmla="*/ 514 w 570"/>
                <a:gd name="T27" fmla="*/ 769 h 953"/>
                <a:gd name="T28" fmla="*/ 549 w 570"/>
                <a:gd name="T29" fmla="*/ 826 h 953"/>
                <a:gd name="T30" fmla="*/ 530 w 570"/>
                <a:gd name="T31" fmla="*/ 918 h 953"/>
                <a:gd name="T32" fmla="*/ 478 w 570"/>
                <a:gd name="T33" fmla="*/ 953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0" h="953">
                  <a:moveTo>
                    <a:pt x="478" y="953"/>
                  </a:moveTo>
                  <a:lnTo>
                    <a:pt x="478" y="952"/>
                  </a:lnTo>
                  <a:lnTo>
                    <a:pt x="443" y="907"/>
                  </a:lnTo>
                  <a:cubicBezTo>
                    <a:pt x="279" y="839"/>
                    <a:pt x="86" y="688"/>
                    <a:pt x="33" y="466"/>
                  </a:cubicBezTo>
                  <a:cubicBezTo>
                    <a:pt x="0" y="328"/>
                    <a:pt x="45" y="132"/>
                    <a:pt x="132" y="29"/>
                  </a:cubicBezTo>
                  <a:cubicBezTo>
                    <a:pt x="151" y="8"/>
                    <a:pt x="180" y="0"/>
                    <a:pt x="207" y="10"/>
                  </a:cubicBezTo>
                  <a:cubicBezTo>
                    <a:pt x="236" y="21"/>
                    <a:pt x="392" y="95"/>
                    <a:pt x="424" y="175"/>
                  </a:cubicBezTo>
                  <a:lnTo>
                    <a:pt x="450" y="236"/>
                  </a:lnTo>
                  <a:lnTo>
                    <a:pt x="326" y="287"/>
                  </a:lnTo>
                  <a:lnTo>
                    <a:pt x="301" y="227"/>
                  </a:lnTo>
                  <a:cubicBezTo>
                    <a:pt x="292" y="212"/>
                    <a:pt x="249" y="181"/>
                    <a:pt x="206" y="157"/>
                  </a:cubicBezTo>
                  <a:cubicBezTo>
                    <a:pt x="164" y="235"/>
                    <a:pt x="143" y="354"/>
                    <a:pt x="163" y="434"/>
                  </a:cubicBezTo>
                  <a:cubicBezTo>
                    <a:pt x="204" y="607"/>
                    <a:pt x="358" y="726"/>
                    <a:pt x="491" y="783"/>
                  </a:cubicBezTo>
                  <a:lnTo>
                    <a:pt x="514" y="769"/>
                  </a:lnTo>
                  <a:lnTo>
                    <a:pt x="549" y="826"/>
                  </a:lnTo>
                  <a:cubicBezTo>
                    <a:pt x="570" y="863"/>
                    <a:pt x="555" y="900"/>
                    <a:pt x="530" y="918"/>
                  </a:cubicBezTo>
                  <a:lnTo>
                    <a:pt x="478" y="953"/>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9" name="Freeform 1216">
              <a:extLst>
                <a:ext uri="{FF2B5EF4-FFF2-40B4-BE49-F238E27FC236}">
                  <a16:creationId xmlns:a16="http://schemas.microsoft.com/office/drawing/2014/main" id="{F3B41C80-2F09-2D7D-8A36-044E0C095294}"/>
                </a:ext>
              </a:extLst>
            </p:cNvPr>
            <p:cNvSpPr>
              <a:spLocks/>
            </p:cNvSpPr>
            <p:nvPr/>
          </p:nvSpPr>
          <p:spPr bwMode="auto">
            <a:xfrm>
              <a:off x="6240463" y="4556126"/>
              <a:ext cx="38100" cy="28575"/>
            </a:xfrm>
            <a:custGeom>
              <a:avLst/>
              <a:gdLst>
                <a:gd name="T0" fmla="*/ 106 w 432"/>
                <a:gd name="T1" fmla="*/ 315 h 315"/>
                <a:gd name="T2" fmla="*/ 0 w 432"/>
                <a:gd name="T3" fmla="*/ 234 h 315"/>
                <a:gd name="T4" fmla="*/ 150 w 432"/>
                <a:gd name="T5" fmla="*/ 34 h 315"/>
                <a:gd name="T6" fmla="*/ 237 w 432"/>
                <a:gd name="T7" fmla="*/ 17 h 315"/>
                <a:gd name="T8" fmla="*/ 416 w 432"/>
                <a:gd name="T9" fmla="*/ 202 h 315"/>
                <a:gd name="T10" fmla="*/ 432 w 432"/>
                <a:gd name="T11" fmla="*/ 266 h 315"/>
                <a:gd name="T12" fmla="*/ 303 w 432"/>
                <a:gd name="T13" fmla="*/ 299 h 315"/>
                <a:gd name="T14" fmla="*/ 287 w 432"/>
                <a:gd name="T15" fmla="*/ 234 h 315"/>
                <a:gd name="T16" fmla="*/ 219 w 432"/>
                <a:gd name="T17" fmla="*/ 165 h 315"/>
                <a:gd name="T18" fmla="*/ 106 w 432"/>
                <a:gd name="T19"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315">
                  <a:moveTo>
                    <a:pt x="106" y="315"/>
                  </a:moveTo>
                  <a:lnTo>
                    <a:pt x="0" y="234"/>
                  </a:lnTo>
                  <a:lnTo>
                    <a:pt x="150" y="34"/>
                  </a:lnTo>
                  <a:cubicBezTo>
                    <a:pt x="171" y="7"/>
                    <a:pt x="208" y="0"/>
                    <a:pt x="237" y="17"/>
                  </a:cubicBezTo>
                  <a:cubicBezTo>
                    <a:pt x="273" y="38"/>
                    <a:pt x="394" y="114"/>
                    <a:pt x="416" y="202"/>
                  </a:cubicBezTo>
                  <a:lnTo>
                    <a:pt x="432" y="266"/>
                  </a:lnTo>
                  <a:lnTo>
                    <a:pt x="303" y="299"/>
                  </a:lnTo>
                  <a:lnTo>
                    <a:pt x="287" y="234"/>
                  </a:lnTo>
                  <a:cubicBezTo>
                    <a:pt x="283" y="220"/>
                    <a:pt x="254" y="191"/>
                    <a:pt x="219" y="165"/>
                  </a:cubicBezTo>
                  <a:lnTo>
                    <a:pt x="106" y="3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0" name="Freeform 1217">
              <a:extLst>
                <a:ext uri="{FF2B5EF4-FFF2-40B4-BE49-F238E27FC236}">
                  <a16:creationId xmlns:a16="http://schemas.microsoft.com/office/drawing/2014/main" id="{5B9E5E37-5FEC-6AE5-3FBD-394CE1E290F8}"/>
                </a:ext>
              </a:extLst>
            </p:cNvPr>
            <p:cNvSpPr>
              <a:spLocks/>
            </p:cNvSpPr>
            <p:nvPr/>
          </p:nvSpPr>
          <p:spPr bwMode="auto">
            <a:xfrm>
              <a:off x="6257926" y="4737101"/>
              <a:ext cx="25400" cy="33338"/>
            </a:xfrm>
            <a:custGeom>
              <a:avLst/>
              <a:gdLst>
                <a:gd name="T0" fmla="*/ 174 w 289"/>
                <a:gd name="T1" fmla="*/ 376 h 376"/>
                <a:gd name="T2" fmla="*/ 140 w 289"/>
                <a:gd name="T3" fmla="*/ 319 h 376"/>
                <a:gd name="T4" fmla="*/ 115 w 289"/>
                <a:gd name="T5" fmla="*/ 278 h 376"/>
                <a:gd name="T6" fmla="*/ 23 w 289"/>
                <a:gd name="T7" fmla="*/ 109 h 376"/>
                <a:gd name="T8" fmla="*/ 0 w 289"/>
                <a:gd name="T9" fmla="*/ 47 h 376"/>
                <a:gd name="T10" fmla="*/ 125 w 289"/>
                <a:gd name="T11" fmla="*/ 0 h 376"/>
                <a:gd name="T12" fmla="*/ 148 w 289"/>
                <a:gd name="T13" fmla="*/ 63 h 376"/>
                <a:gd name="T14" fmla="*/ 228 w 289"/>
                <a:gd name="T15" fmla="*/ 208 h 376"/>
                <a:gd name="T16" fmla="*/ 254 w 289"/>
                <a:gd name="T17" fmla="*/ 250 h 376"/>
                <a:gd name="T18" fmla="*/ 289 w 289"/>
                <a:gd name="T19" fmla="*/ 307 h 376"/>
                <a:gd name="T20" fmla="*/ 174 w 289"/>
                <a:gd name="T2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376">
                  <a:moveTo>
                    <a:pt x="174" y="376"/>
                  </a:moveTo>
                  <a:lnTo>
                    <a:pt x="140" y="319"/>
                  </a:lnTo>
                  <a:cubicBezTo>
                    <a:pt x="133" y="307"/>
                    <a:pt x="124" y="293"/>
                    <a:pt x="115" y="278"/>
                  </a:cubicBezTo>
                  <a:cubicBezTo>
                    <a:pt x="82" y="226"/>
                    <a:pt x="42" y="160"/>
                    <a:pt x="23" y="109"/>
                  </a:cubicBezTo>
                  <a:lnTo>
                    <a:pt x="0" y="47"/>
                  </a:lnTo>
                  <a:lnTo>
                    <a:pt x="125" y="0"/>
                  </a:lnTo>
                  <a:lnTo>
                    <a:pt x="148" y="63"/>
                  </a:lnTo>
                  <a:cubicBezTo>
                    <a:pt x="162" y="101"/>
                    <a:pt x="199" y="160"/>
                    <a:pt x="228" y="208"/>
                  </a:cubicBezTo>
                  <a:cubicBezTo>
                    <a:pt x="238" y="223"/>
                    <a:pt x="247" y="238"/>
                    <a:pt x="254" y="250"/>
                  </a:cubicBezTo>
                  <a:lnTo>
                    <a:pt x="289" y="307"/>
                  </a:lnTo>
                  <a:lnTo>
                    <a:pt x="174" y="3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1" name="Freeform 1218">
              <a:extLst>
                <a:ext uri="{FF2B5EF4-FFF2-40B4-BE49-F238E27FC236}">
                  <a16:creationId xmlns:a16="http://schemas.microsoft.com/office/drawing/2014/main" id="{0222C380-3F3E-0C14-1682-50E75E778BB5}"/>
                </a:ext>
              </a:extLst>
            </p:cNvPr>
            <p:cNvSpPr>
              <a:spLocks noEditPoints="1"/>
            </p:cNvSpPr>
            <p:nvPr/>
          </p:nvSpPr>
          <p:spPr bwMode="auto">
            <a:xfrm>
              <a:off x="6208713" y="4662488"/>
              <a:ext cx="73025" cy="85725"/>
            </a:xfrm>
            <a:custGeom>
              <a:avLst/>
              <a:gdLst>
                <a:gd name="T0" fmla="*/ 225 w 805"/>
                <a:gd name="T1" fmla="*/ 144 h 970"/>
                <a:gd name="T2" fmla="*/ 187 w 805"/>
                <a:gd name="T3" fmla="*/ 502 h 970"/>
                <a:gd name="T4" fmla="*/ 576 w 805"/>
                <a:gd name="T5" fmla="*/ 820 h 970"/>
                <a:gd name="T6" fmla="*/ 591 w 805"/>
                <a:gd name="T7" fmla="*/ 463 h 970"/>
                <a:gd name="T8" fmla="*/ 225 w 805"/>
                <a:gd name="T9" fmla="*/ 144 h 970"/>
                <a:gd name="T10" fmla="*/ 615 w 805"/>
                <a:gd name="T11" fmla="*/ 970 h 970"/>
                <a:gd name="T12" fmla="*/ 597 w 805"/>
                <a:gd name="T13" fmla="*/ 967 h 970"/>
                <a:gd name="T14" fmla="*/ 64 w 805"/>
                <a:gd name="T15" fmla="*/ 552 h 970"/>
                <a:gd name="T16" fmla="*/ 132 w 805"/>
                <a:gd name="T17" fmla="*/ 36 h 970"/>
                <a:gd name="T18" fmla="*/ 198 w 805"/>
                <a:gd name="T19" fmla="*/ 3 h 970"/>
                <a:gd name="T20" fmla="*/ 716 w 805"/>
                <a:gd name="T21" fmla="*/ 418 h 970"/>
                <a:gd name="T22" fmla="*/ 675 w 805"/>
                <a:gd name="T23" fmla="*/ 933 h 970"/>
                <a:gd name="T24" fmla="*/ 615 w 805"/>
                <a:gd name="T25" fmla="*/ 97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5" h="970">
                  <a:moveTo>
                    <a:pt x="225" y="144"/>
                  </a:moveTo>
                  <a:cubicBezTo>
                    <a:pt x="157" y="277"/>
                    <a:pt x="145" y="397"/>
                    <a:pt x="187" y="502"/>
                  </a:cubicBezTo>
                  <a:cubicBezTo>
                    <a:pt x="260" y="681"/>
                    <a:pt x="474" y="781"/>
                    <a:pt x="576" y="820"/>
                  </a:cubicBezTo>
                  <a:cubicBezTo>
                    <a:pt x="603" y="743"/>
                    <a:pt x="640" y="596"/>
                    <a:pt x="591" y="463"/>
                  </a:cubicBezTo>
                  <a:cubicBezTo>
                    <a:pt x="510" y="240"/>
                    <a:pt x="312" y="167"/>
                    <a:pt x="225" y="144"/>
                  </a:cubicBezTo>
                  <a:close/>
                  <a:moveTo>
                    <a:pt x="615" y="970"/>
                  </a:moveTo>
                  <a:cubicBezTo>
                    <a:pt x="609" y="970"/>
                    <a:pt x="603" y="969"/>
                    <a:pt x="597" y="967"/>
                  </a:cubicBezTo>
                  <a:cubicBezTo>
                    <a:pt x="580" y="963"/>
                    <a:pt x="185" y="850"/>
                    <a:pt x="64" y="552"/>
                  </a:cubicBezTo>
                  <a:cubicBezTo>
                    <a:pt x="0" y="396"/>
                    <a:pt x="23" y="223"/>
                    <a:pt x="132" y="36"/>
                  </a:cubicBezTo>
                  <a:cubicBezTo>
                    <a:pt x="145" y="13"/>
                    <a:pt x="171" y="0"/>
                    <a:pt x="198" y="3"/>
                  </a:cubicBezTo>
                  <a:cubicBezTo>
                    <a:pt x="213" y="5"/>
                    <a:pt x="584" y="52"/>
                    <a:pt x="716" y="418"/>
                  </a:cubicBezTo>
                  <a:cubicBezTo>
                    <a:pt x="805" y="662"/>
                    <a:pt x="680" y="922"/>
                    <a:pt x="675" y="933"/>
                  </a:cubicBezTo>
                  <a:cubicBezTo>
                    <a:pt x="663" y="956"/>
                    <a:pt x="640" y="970"/>
                    <a:pt x="615" y="97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2" name="Freeform 1219">
              <a:extLst>
                <a:ext uri="{FF2B5EF4-FFF2-40B4-BE49-F238E27FC236}">
                  <a16:creationId xmlns:a16="http://schemas.microsoft.com/office/drawing/2014/main" id="{22274AD9-CC35-28A3-5D02-3D1777BA3E7A}"/>
                </a:ext>
              </a:extLst>
            </p:cNvPr>
            <p:cNvSpPr>
              <a:spLocks/>
            </p:cNvSpPr>
            <p:nvPr/>
          </p:nvSpPr>
          <p:spPr bwMode="auto">
            <a:xfrm>
              <a:off x="6181726" y="4676776"/>
              <a:ext cx="80963" cy="74613"/>
            </a:xfrm>
            <a:custGeom>
              <a:avLst/>
              <a:gdLst>
                <a:gd name="T0" fmla="*/ 861 w 905"/>
                <a:gd name="T1" fmla="*/ 825 h 829"/>
                <a:gd name="T2" fmla="*/ 860 w 905"/>
                <a:gd name="T3" fmla="*/ 825 h 829"/>
                <a:gd name="T4" fmla="*/ 807 w 905"/>
                <a:gd name="T5" fmla="*/ 800 h 829"/>
                <a:gd name="T6" fmla="*/ 171 w 905"/>
                <a:gd name="T7" fmla="*/ 572 h 829"/>
                <a:gd name="T8" fmla="*/ 38 w 905"/>
                <a:gd name="T9" fmla="*/ 58 h 829"/>
                <a:gd name="T10" fmla="*/ 96 w 905"/>
                <a:gd name="T11" fmla="*/ 7 h 829"/>
                <a:gd name="T12" fmla="*/ 413 w 905"/>
                <a:gd name="T13" fmla="*/ 59 h 829"/>
                <a:gd name="T14" fmla="*/ 464 w 905"/>
                <a:gd name="T15" fmla="*/ 102 h 829"/>
                <a:gd name="T16" fmla="*/ 378 w 905"/>
                <a:gd name="T17" fmla="*/ 204 h 829"/>
                <a:gd name="T18" fmla="*/ 327 w 905"/>
                <a:gd name="T19" fmla="*/ 161 h 829"/>
                <a:gd name="T20" fmla="*/ 162 w 905"/>
                <a:gd name="T21" fmla="*/ 137 h 829"/>
                <a:gd name="T22" fmla="*/ 276 w 905"/>
                <a:gd name="T23" fmla="*/ 489 h 829"/>
                <a:gd name="T24" fmla="*/ 790 w 905"/>
                <a:gd name="T25" fmla="*/ 668 h 829"/>
                <a:gd name="T26" fmla="*/ 795 w 905"/>
                <a:gd name="T27" fmla="*/ 667 h 829"/>
                <a:gd name="T28" fmla="*/ 808 w 905"/>
                <a:gd name="T29" fmla="*/ 645 h 829"/>
                <a:gd name="T30" fmla="*/ 864 w 905"/>
                <a:gd name="T31" fmla="*/ 680 h 829"/>
                <a:gd name="T32" fmla="*/ 891 w 905"/>
                <a:gd name="T33" fmla="*/ 770 h 829"/>
                <a:gd name="T34" fmla="*/ 861 w 905"/>
                <a:gd name="T35" fmla="*/ 82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5" h="829">
                  <a:moveTo>
                    <a:pt x="861" y="825"/>
                  </a:moveTo>
                  <a:lnTo>
                    <a:pt x="860" y="825"/>
                  </a:lnTo>
                  <a:lnTo>
                    <a:pt x="807" y="800"/>
                  </a:lnTo>
                  <a:cubicBezTo>
                    <a:pt x="540" y="829"/>
                    <a:pt x="309" y="746"/>
                    <a:pt x="171" y="572"/>
                  </a:cubicBezTo>
                  <a:cubicBezTo>
                    <a:pt x="76" y="450"/>
                    <a:pt x="0" y="225"/>
                    <a:pt x="38" y="58"/>
                  </a:cubicBezTo>
                  <a:cubicBezTo>
                    <a:pt x="45" y="31"/>
                    <a:pt x="68" y="10"/>
                    <a:pt x="96" y="7"/>
                  </a:cubicBezTo>
                  <a:cubicBezTo>
                    <a:pt x="153" y="0"/>
                    <a:pt x="344" y="0"/>
                    <a:pt x="413" y="59"/>
                  </a:cubicBezTo>
                  <a:lnTo>
                    <a:pt x="464" y="102"/>
                  </a:lnTo>
                  <a:lnTo>
                    <a:pt x="378" y="204"/>
                  </a:lnTo>
                  <a:lnTo>
                    <a:pt x="327" y="161"/>
                  </a:lnTo>
                  <a:cubicBezTo>
                    <a:pt x="308" y="149"/>
                    <a:pt x="230" y="137"/>
                    <a:pt x="162" y="137"/>
                  </a:cubicBezTo>
                  <a:cubicBezTo>
                    <a:pt x="157" y="247"/>
                    <a:pt x="203" y="397"/>
                    <a:pt x="276" y="489"/>
                  </a:cubicBezTo>
                  <a:cubicBezTo>
                    <a:pt x="384" y="626"/>
                    <a:pt x="571" y="691"/>
                    <a:pt x="790" y="668"/>
                  </a:cubicBezTo>
                  <a:cubicBezTo>
                    <a:pt x="791" y="668"/>
                    <a:pt x="793" y="667"/>
                    <a:pt x="795" y="667"/>
                  </a:cubicBezTo>
                  <a:lnTo>
                    <a:pt x="808" y="645"/>
                  </a:lnTo>
                  <a:lnTo>
                    <a:pt x="864" y="680"/>
                  </a:lnTo>
                  <a:cubicBezTo>
                    <a:pt x="901" y="703"/>
                    <a:pt x="905" y="743"/>
                    <a:pt x="891" y="770"/>
                  </a:cubicBezTo>
                  <a:lnTo>
                    <a:pt x="861" y="825"/>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3" name="Freeform 1220">
              <a:extLst>
                <a:ext uri="{FF2B5EF4-FFF2-40B4-BE49-F238E27FC236}">
                  <a16:creationId xmlns:a16="http://schemas.microsoft.com/office/drawing/2014/main" id="{4D89B687-D9E1-646B-6540-1C8E02E45D2E}"/>
                </a:ext>
              </a:extLst>
            </p:cNvPr>
            <p:cNvSpPr>
              <a:spLocks/>
            </p:cNvSpPr>
            <p:nvPr/>
          </p:nvSpPr>
          <p:spPr bwMode="auto">
            <a:xfrm>
              <a:off x="6189663" y="4651376"/>
              <a:ext cx="39688" cy="34925"/>
            </a:xfrm>
            <a:custGeom>
              <a:avLst/>
              <a:gdLst>
                <a:gd name="T0" fmla="*/ 133 w 442"/>
                <a:gd name="T1" fmla="*/ 387 h 387"/>
                <a:gd name="T2" fmla="*/ 0 w 442"/>
                <a:gd name="T3" fmla="*/ 382 h 387"/>
                <a:gd name="T4" fmla="*/ 12 w 442"/>
                <a:gd name="T5" fmla="*/ 67 h 387"/>
                <a:gd name="T6" fmla="*/ 37 w 442"/>
                <a:gd name="T7" fmla="*/ 17 h 387"/>
                <a:gd name="T8" fmla="*/ 91 w 442"/>
                <a:gd name="T9" fmla="*/ 4 h 387"/>
                <a:gd name="T10" fmla="*/ 398 w 442"/>
                <a:gd name="T11" fmla="*/ 129 h 387"/>
                <a:gd name="T12" fmla="*/ 442 w 442"/>
                <a:gd name="T13" fmla="*/ 179 h 387"/>
                <a:gd name="T14" fmla="*/ 342 w 442"/>
                <a:gd name="T15" fmla="*/ 267 h 387"/>
                <a:gd name="T16" fmla="*/ 298 w 442"/>
                <a:gd name="T17" fmla="*/ 217 h 387"/>
                <a:gd name="T18" fmla="*/ 142 w 442"/>
                <a:gd name="T19" fmla="*/ 152 h 387"/>
                <a:gd name="T20" fmla="*/ 133 w 442"/>
                <a:gd name="T2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387">
                  <a:moveTo>
                    <a:pt x="133" y="387"/>
                  </a:moveTo>
                  <a:lnTo>
                    <a:pt x="0" y="382"/>
                  </a:lnTo>
                  <a:lnTo>
                    <a:pt x="12" y="67"/>
                  </a:lnTo>
                  <a:cubicBezTo>
                    <a:pt x="12" y="48"/>
                    <a:pt x="21" y="30"/>
                    <a:pt x="37" y="17"/>
                  </a:cubicBezTo>
                  <a:cubicBezTo>
                    <a:pt x="52" y="5"/>
                    <a:pt x="71" y="0"/>
                    <a:pt x="91" y="4"/>
                  </a:cubicBezTo>
                  <a:cubicBezTo>
                    <a:pt x="146" y="14"/>
                    <a:pt x="332" y="54"/>
                    <a:pt x="398" y="129"/>
                  </a:cubicBezTo>
                  <a:lnTo>
                    <a:pt x="442" y="179"/>
                  </a:lnTo>
                  <a:lnTo>
                    <a:pt x="342" y="267"/>
                  </a:lnTo>
                  <a:lnTo>
                    <a:pt x="298" y="217"/>
                  </a:lnTo>
                  <a:cubicBezTo>
                    <a:pt x="280" y="197"/>
                    <a:pt x="213" y="171"/>
                    <a:pt x="142" y="152"/>
                  </a:cubicBezTo>
                  <a:lnTo>
                    <a:pt x="133" y="3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4" name="Rectangle 1221">
              <a:extLst>
                <a:ext uri="{FF2B5EF4-FFF2-40B4-BE49-F238E27FC236}">
                  <a16:creationId xmlns:a16="http://schemas.microsoft.com/office/drawing/2014/main" id="{57302668-F66C-0A4A-E991-7A5ED802ECCC}"/>
                </a:ext>
              </a:extLst>
            </p:cNvPr>
            <p:cNvSpPr>
              <a:spLocks noChangeArrowheads="1"/>
            </p:cNvSpPr>
            <p:nvPr/>
          </p:nvSpPr>
          <p:spPr bwMode="auto">
            <a:xfrm>
              <a:off x="6329363" y="4632326"/>
              <a:ext cx="127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305" name="Rectangle 1222">
              <a:extLst>
                <a:ext uri="{FF2B5EF4-FFF2-40B4-BE49-F238E27FC236}">
                  <a16:creationId xmlns:a16="http://schemas.microsoft.com/office/drawing/2014/main" id="{2AC04EE3-B4C1-D000-BAAA-3893761DC28E}"/>
                </a:ext>
              </a:extLst>
            </p:cNvPr>
            <p:cNvSpPr>
              <a:spLocks noChangeArrowheads="1"/>
            </p:cNvSpPr>
            <p:nvPr/>
          </p:nvSpPr>
          <p:spPr bwMode="auto">
            <a:xfrm>
              <a:off x="6329363" y="4649788"/>
              <a:ext cx="12700" cy="619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306" name="Freeform 1223">
              <a:extLst>
                <a:ext uri="{FF2B5EF4-FFF2-40B4-BE49-F238E27FC236}">
                  <a16:creationId xmlns:a16="http://schemas.microsoft.com/office/drawing/2014/main" id="{79834390-0054-5742-B9DE-91FF3147257A}"/>
                </a:ext>
              </a:extLst>
            </p:cNvPr>
            <p:cNvSpPr>
              <a:spLocks/>
            </p:cNvSpPr>
            <p:nvPr/>
          </p:nvSpPr>
          <p:spPr bwMode="auto">
            <a:xfrm>
              <a:off x="6196013" y="4826001"/>
              <a:ext cx="127000" cy="42863"/>
            </a:xfrm>
            <a:custGeom>
              <a:avLst/>
              <a:gdLst>
                <a:gd name="T0" fmla="*/ 752 w 1414"/>
                <a:gd name="T1" fmla="*/ 479 h 479"/>
                <a:gd name="T2" fmla="*/ 738 w 1414"/>
                <a:gd name="T3" fmla="*/ 479 h 479"/>
                <a:gd name="T4" fmla="*/ 35 w 1414"/>
                <a:gd name="T5" fmla="*/ 140 h 479"/>
                <a:gd name="T6" fmla="*/ 0 w 1414"/>
                <a:gd name="T7" fmla="*/ 84 h 479"/>
                <a:gd name="T8" fmla="*/ 113 w 1414"/>
                <a:gd name="T9" fmla="*/ 14 h 479"/>
                <a:gd name="T10" fmla="*/ 148 w 1414"/>
                <a:gd name="T11" fmla="*/ 70 h 479"/>
                <a:gd name="T12" fmla="*/ 740 w 1414"/>
                <a:gd name="T13" fmla="*/ 346 h 479"/>
                <a:gd name="T14" fmla="*/ 1266 w 1414"/>
                <a:gd name="T15" fmla="*/ 55 h 479"/>
                <a:gd name="T16" fmla="*/ 1303 w 1414"/>
                <a:gd name="T17" fmla="*/ 0 h 479"/>
                <a:gd name="T18" fmla="*/ 1414 w 1414"/>
                <a:gd name="T19" fmla="*/ 74 h 479"/>
                <a:gd name="T20" fmla="*/ 1377 w 1414"/>
                <a:gd name="T21" fmla="*/ 129 h 479"/>
                <a:gd name="T22" fmla="*/ 752 w 1414"/>
                <a:gd name="T23"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4" h="479">
                  <a:moveTo>
                    <a:pt x="752" y="479"/>
                  </a:moveTo>
                  <a:cubicBezTo>
                    <a:pt x="747" y="479"/>
                    <a:pt x="743" y="479"/>
                    <a:pt x="738" y="479"/>
                  </a:cubicBezTo>
                  <a:cubicBezTo>
                    <a:pt x="413" y="474"/>
                    <a:pt x="121" y="279"/>
                    <a:pt x="35" y="140"/>
                  </a:cubicBezTo>
                  <a:lnTo>
                    <a:pt x="0" y="84"/>
                  </a:lnTo>
                  <a:lnTo>
                    <a:pt x="113" y="14"/>
                  </a:lnTo>
                  <a:lnTo>
                    <a:pt x="148" y="70"/>
                  </a:lnTo>
                  <a:cubicBezTo>
                    <a:pt x="208" y="166"/>
                    <a:pt x="457" y="341"/>
                    <a:pt x="740" y="346"/>
                  </a:cubicBezTo>
                  <a:cubicBezTo>
                    <a:pt x="958" y="349"/>
                    <a:pt x="1135" y="252"/>
                    <a:pt x="1266" y="55"/>
                  </a:cubicBezTo>
                  <a:lnTo>
                    <a:pt x="1303" y="0"/>
                  </a:lnTo>
                  <a:lnTo>
                    <a:pt x="1414" y="74"/>
                  </a:lnTo>
                  <a:lnTo>
                    <a:pt x="1377" y="129"/>
                  </a:lnTo>
                  <a:cubicBezTo>
                    <a:pt x="1185" y="417"/>
                    <a:pt x="934" y="479"/>
                    <a:pt x="752" y="47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7" name="Freeform 1224">
              <a:extLst>
                <a:ext uri="{FF2B5EF4-FFF2-40B4-BE49-F238E27FC236}">
                  <a16:creationId xmlns:a16="http://schemas.microsoft.com/office/drawing/2014/main" id="{5E754FCE-3B37-ED3B-F8BD-96F73A7C8BC7}"/>
                </a:ext>
              </a:extLst>
            </p:cNvPr>
            <p:cNvSpPr>
              <a:spLocks/>
            </p:cNvSpPr>
            <p:nvPr/>
          </p:nvSpPr>
          <p:spPr bwMode="auto">
            <a:xfrm>
              <a:off x="6197601" y="4776788"/>
              <a:ext cx="127000" cy="65088"/>
            </a:xfrm>
            <a:custGeom>
              <a:avLst/>
              <a:gdLst>
                <a:gd name="T0" fmla="*/ 132 w 1412"/>
                <a:gd name="T1" fmla="*/ 729 h 729"/>
                <a:gd name="T2" fmla="*/ 0 w 1412"/>
                <a:gd name="T3" fmla="*/ 712 h 729"/>
                <a:gd name="T4" fmla="*/ 8 w 1412"/>
                <a:gd name="T5" fmla="*/ 646 h 729"/>
                <a:gd name="T6" fmla="*/ 497 w 1412"/>
                <a:gd name="T7" fmla="*/ 148 h 729"/>
                <a:gd name="T8" fmla="*/ 1360 w 1412"/>
                <a:gd name="T9" fmla="*/ 272 h 729"/>
                <a:gd name="T10" fmla="*/ 1412 w 1412"/>
                <a:gd name="T11" fmla="*/ 313 h 729"/>
                <a:gd name="T12" fmla="*/ 1330 w 1412"/>
                <a:gd name="T13" fmla="*/ 418 h 729"/>
                <a:gd name="T14" fmla="*/ 1278 w 1412"/>
                <a:gd name="T15" fmla="*/ 377 h 729"/>
                <a:gd name="T16" fmla="*/ 547 w 1412"/>
                <a:gd name="T17" fmla="*/ 271 h 729"/>
                <a:gd name="T18" fmla="*/ 141 w 1412"/>
                <a:gd name="T19" fmla="*/ 663 h 729"/>
                <a:gd name="T20" fmla="*/ 132 w 1412"/>
                <a:gd name="T21"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2" h="729">
                  <a:moveTo>
                    <a:pt x="132" y="729"/>
                  </a:moveTo>
                  <a:lnTo>
                    <a:pt x="0" y="712"/>
                  </a:lnTo>
                  <a:lnTo>
                    <a:pt x="8" y="646"/>
                  </a:lnTo>
                  <a:cubicBezTo>
                    <a:pt x="32" y="469"/>
                    <a:pt x="246" y="250"/>
                    <a:pt x="497" y="148"/>
                  </a:cubicBezTo>
                  <a:cubicBezTo>
                    <a:pt x="670" y="77"/>
                    <a:pt x="1011" y="0"/>
                    <a:pt x="1360" y="272"/>
                  </a:cubicBezTo>
                  <a:lnTo>
                    <a:pt x="1412" y="313"/>
                  </a:lnTo>
                  <a:lnTo>
                    <a:pt x="1330" y="418"/>
                  </a:lnTo>
                  <a:lnTo>
                    <a:pt x="1278" y="377"/>
                  </a:lnTo>
                  <a:cubicBezTo>
                    <a:pt x="997" y="158"/>
                    <a:pt x="726" y="199"/>
                    <a:pt x="547" y="271"/>
                  </a:cubicBezTo>
                  <a:cubicBezTo>
                    <a:pt x="323" y="363"/>
                    <a:pt x="156" y="548"/>
                    <a:pt x="141" y="663"/>
                  </a:cubicBezTo>
                  <a:lnTo>
                    <a:pt x="132" y="729"/>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8" name="Freeform 1225">
              <a:extLst>
                <a:ext uri="{FF2B5EF4-FFF2-40B4-BE49-F238E27FC236}">
                  <a16:creationId xmlns:a16="http://schemas.microsoft.com/office/drawing/2014/main" id="{B1B15EB0-F0CB-7519-86E5-1F68C90E6D34}"/>
                </a:ext>
              </a:extLst>
            </p:cNvPr>
            <p:cNvSpPr>
              <a:spLocks/>
            </p:cNvSpPr>
            <p:nvPr/>
          </p:nvSpPr>
          <p:spPr bwMode="auto">
            <a:xfrm>
              <a:off x="6357938" y="4816476"/>
              <a:ext cx="61913" cy="96838"/>
            </a:xfrm>
            <a:custGeom>
              <a:avLst/>
              <a:gdLst>
                <a:gd name="T0" fmla="*/ 450 w 693"/>
                <a:gd name="T1" fmla="*/ 1080 h 1080"/>
                <a:gd name="T2" fmla="*/ 357 w 693"/>
                <a:gd name="T3" fmla="*/ 984 h 1080"/>
                <a:gd name="T4" fmla="*/ 404 w 693"/>
                <a:gd name="T5" fmla="*/ 938 h 1080"/>
                <a:gd name="T6" fmla="*/ 490 w 693"/>
                <a:gd name="T7" fmla="*/ 449 h 1080"/>
                <a:gd name="T8" fmla="*/ 65 w 693"/>
                <a:gd name="T9" fmla="*/ 142 h 1080"/>
                <a:gd name="T10" fmla="*/ 0 w 693"/>
                <a:gd name="T11" fmla="*/ 131 h 1080"/>
                <a:gd name="T12" fmla="*/ 21 w 693"/>
                <a:gd name="T13" fmla="*/ 0 h 1080"/>
                <a:gd name="T14" fmla="*/ 87 w 693"/>
                <a:gd name="T15" fmla="*/ 10 h 1080"/>
                <a:gd name="T16" fmla="*/ 617 w 693"/>
                <a:gd name="T17" fmla="*/ 409 h 1080"/>
                <a:gd name="T18" fmla="*/ 498 w 693"/>
                <a:gd name="T19" fmla="*/ 1033 h 1080"/>
                <a:gd name="T20" fmla="*/ 450 w 693"/>
                <a:gd name="T21" fmla="*/ 108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3" h="1080">
                  <a:moveTo>
                    <a:pt x="450" y="1080"/>
                  </a:moveTo>
                  <a:lnTo>
                    <a:pt x="357" y="984"/>
                  </a:lnTo>
                  <a:lnTo>
                    <a:pt x="404" y="938"/>
                  </a:lnTo>
                  <a:cubicBezTo>
                    <a:pt x="467" y="878"/>
                    <a:pt x="553" y="650"/>
                    <a:pt x="490" y="449"/>
                  </a:cubicBezTo>
                  <a:cubicBezTo>
                    <a:pt x="437" y="282"/>
                    <a:pt x="294" y="179"/>
                    <a:pt x="65" y="142"/>
                  </a:cubicBezTo>
                  <a:lnTo>
                    <a:pt x="0" y="131"/>
                  </a:lnTo>
                  <a:lnTo>
                    <a:pt x="21" y="0"/>
                  </a:lnTo>
                  <a:lnTo>
                    <a:pt x="87" y="10"/>
                  </a:lnTo>
                  <a:cubicBezTo>
                    <a:pt x="439" y="67"/>
                    <a:pt x="569" y="259"/>
                    <a:pt x="617" y="409"/>
                  </a:cubicBezTo>
                  <a:cubicBezTo>
                    <a:pt x="693" y="650"/>
                    <a:pt x="598" y="935"/>
                    <a:pt x="498" y="1033"/>
                  </a:cubicBezTo>
                  <a:lnTo>
                    <a:pt x="450" y="10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9" name="Freeform 1226">
              <a:extLst>
                <a:ext uri="{FF2B5EF4-FFF2-40B4-BE49-F238E27FC236}">
                  <a16:creationId xmlns:a16="http://schemas.microsoft.com/office/drawing/2014/main" id="{BFDFE366-6946-B1C4-2E96-E749638BF047}"/>
                </a:ext>
              </a:extLst>
            </p:cNvPr>
            <p:cNvSpPr>
              <a:spLocks/>
            </p:cNvSpPr>
            <p:nvPr/>
          </p:nvSpPr>
          <p:spPr bwMode="auto">
            <a:xfrm>
              <a:off x="6340476" y="4814888"/>
              <a:ext cx="63500" cy="96838"/>
            </a:xfrm>
            <a:custGeom>
              <a:avLst/>
              <a:gdLst>
                <a:gd name="T0" fmla="*/ 622 w 707"/>
                <a:gd name="T1" fmla="*/ 1072 h 1072"/>
                <a:gd name="T2" fmla="*/ 173 w 707"/>
                <a:gd name="T3" fmla="*/ 759 h 1072"/>
                <a:gd name="T4" fmla="*/ 205 w 707"/>
                <a:gd name="T5" fmla="*/ 56 h 1072"/>
                <a:gd name="T6" fmla="*/ 241 w 707"/>
                <a:gd name="T7" fmla="*/ 0 h 1072"/>
                <a:gd name="T8" fmla="*/ 353 w 707"/>
                <a:gd name="T9" fmla="*/ 73 h 1072"/>
                <a:gd name="T10" fmla="*/ 316 w 707"/>
                <a:gd name="T11" fmla="*/ 129 h 1072"/>
                <a:gd name="T12" fmla="*/ 288 w 707"/>
                <a:gd name="T13" fmla="*/ 690 h 1072"/>
                <a:gd name="T14" fmla="*/ 629 w 707"/>
                <a:gd name="T15" fmla="*/ 938 h 1072"/>
                <a:gd name="T16" fmla="*/ 696 w 707"/>
                <a:gd name="T17" fmla="*/ 933 h 1072"/>
                <a:gd name="T18" fmla="*/ 707 w 707"/>
                <a:gd name="T19" fmla="*/ 1066 h 1072"/>
                <a:gd name="T20" fmla="*/ 641 w 707"/>
                <a:gd name="T21" fmla="*/ 1071 h 1072"/>
                <a:gd name="T22" fmla="*/ 622 w 707"/>
                <a:gd name="T23"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1072">
                  <a:moveTo>
                    <a:pt x="622" y="1072"/>
                  </a:moveTo>
                  <a:cubicBezTo>
                    <a:pt x="476" y="1072"/>
                    <a:pt x="279" y="936"/>
                    <a:pt x="173" y="759"/>
                  </a:cubicBezTo>
                  <a:cubicBezTo>
                    <a:pt x="97" y="631"/>
                    <a:pt x="0" y="371"/>
                    <a:pt x="205" y="56"/>
                  </a:cubicBezTo>
                  <a:lnTo>
                    <a:pt x="241" y="0"/>
                  </a:lnTo>
                  <a:lnTo>
                    <a:pt x="353" y="73"/>
                  </a:lnTo>
                  <a:lnTo>
                    <a:pt x="316" y="129"/>
                  </a:lnTo>
                  <a:cubicBezTo>
                    <a:pt x="160" y="370"/>
                    <a:pt x="214" y="567"/>
                    <a:pt x="288" y="690"/>
                  </a:cubicBezTo>
                  <a:cubicBezTo>
                    <a:pt x="386" y="854"/>
                    <a:pt x="553" y="945"/>
                    <a:pt x="629" y="938"/>
                  </a:cubicBezTo>
                  <a:lnTo>
                    <a:pt x="696" y="933"/>
                  </a:lnTo>
                  <a:lnTo>
                    <a:pt x="707" y="1066"/>
                  </a:lnTo>
                  <a:lnTo>
                    <a:pt x="641" y="1071"/>
                  </a:lnTo>
                  <a:cubicBezTo>
                    <a:pt x="634" y="1072"/>
                    <a:pt x="628" y="1072"/>
                    <a:pt x="622" y="107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0" name="Freeform 1227">
              <a:extLst>
                <a:ext uri="{FF2B5EF4-FFF2-40B4-BE49-F238E27FC236}">
                  <a16:creationId xmlns:a16="http://schemas.microsoft.com/office/drawing/2014/main" id="{596523CF-9CBE-79C6-F4B9-2E47FE43FB89}"/>
                </a:ext>
              </a:extLst>
            </p:cNvPr>
            <p:cNvSpPr>
              <a:spLocks/>
            </p:cNvSpPr>
            <p:nvPr/>
          </p:nvSpPr>
          <p:spPr bwMode="auto">
            <a:xfrm>
              <a:off x="6289676" y="4598988"/>
              <a:ext cx="50800" cy="127000"/>
            </a:xfrm>
            <a:custGeom>
              <a:avLst/>
              <a:gdLst>
                <a:gd name="T0" fmla="*/ 348 w 575"/>
                <a:gd name="T1" fmla="*/ 1410 h 1410"/>
                <a:gd name="T2" fmla="*/ 298 w 575"/>
                <a:gd name="T3" fmla="*/ 1367 h 1410"/>
                <a:gd name="T4" fmla="*/ 27 w 575"/>
                <a:gd name="T5" fmla="*/ 682 h 1410"/>
                <a:gd name="T6" fmla="*/ 460 w 575"/>
                <a:gd name="T7" fmla="*/ 27 h 1410"/>
                <a:gd name="T8" fmla="*/ 521 w 575"/>
                <a:gd name="T9" fmla="*/ 0 h 1410"/>
                <a:gd name="T10" fmla="*/ 575 w 575"/>
                <a:gd name="T11" fmla="*/ 122 h 1410"/>
                <a:gd name="T12" fmla="*/ 514 w 575"/>
                <a:gd name="T13" fmla="*/ 149 h 1410"/>
                <a:gd name="T14" fmla="*/ 159 w 575"/>
                <a:gd name="T15" fmla="*/ 702 h 1410"/>
                <a:gd name="T16" fmla="*/ 385 w 575"/>
                <a:gd name="T17" fmla="*/ 1266 h 1410"/>
                <a:gd name="T18" fmla="*/ 435 w 575"/>
                <a:gd name="T19" fmla="*/ 1310 h 1410"/>
                <a:gd name="T20" fmla="*/ 348 w 575"/>
                <a:gd name="T21"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5" h="1410">
                  <a:moveTo>
                    <a:pt x="348" y="1410"/>
                  </a:moveTo>
                  <a:lnTo>
                    <a:pt x="298" y="1367"/>
                  </a:lnTo>
                  <a:cubicBezTo>
                    <a:pt x="25" y="1130"/>
                    <a:pt x="0" y="864"/>
                    <a:pt x="27" y="682"/>
                  </a:cubicBezTo>
                  <a:cubicBezTo>
                    <a:pt x="75" y="363"/>
                    <a:pt x="313" y="92"/>
                    <a:pt x="460" y="27"/>
                  </a:cubicBezTo>
                  <a:lnTo>
                    <a:pt x="521" y="0"/>
                  </a:lnTo>
                  <a:lnTo>
                    <a:pt x="575" y="122"/>
                  </a:lnTo>
                  <a:lnTo>
                    <a:pt x="514" y="149"/>
                  </a:lnTo>
                  <a:cubicBezTo>
                    <a:pt x="412" y="194"/>
                    <a:pt x="200" y="424"/>
                    <a:pt x="159" y="702"/>
                  </a:cubicBezTo>
                  <a:cubicBezTo>
                    <a:pt x="127" y="918"/>
                    <a:pt x="203" y="1108"/>
                    <a:pt x="385" y="1266"/>
                  </a:cubicBezTo>
                  <a:lnTo>
                    <a:pt x="435" y="1310"/>
                  </a:lnTo>
                  <a:lnTo>
                    <a:pt x="348" y="14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1" name="Freeform 1228">
              <a:extLst>
                <a:ext uri="{FF2B5EF4-FFF2-40B4-BE49-F238E27FC236}">
                  <a16:creationId xmlns:a16="http://schemas.microsoft.com/office/drawing/2014/main" id="{D4BA442C-3B7E-B326-F256-1EA4300F6874}"/>
                </a:ext>
              </a:extLst>
            </p:cNvPr>
            <p:cNvSpPr>
              <a:spLocks/>
            </p:cNvSpPr>
            <p:nvPr/>
          </p:nvSpPr>
          <p:spPr bwMode="auto">
            <a:xfrm>
              <a:off x="6345238" y="4686301"/>
              <a:ext cx="26988" cy="36513"/>
            </a:xfrm>
            <a:custGeom>
              <a:avLst/>
              <a:gdLst>
                <a:gd name="T0" fmla="*/ 103 w 310"/>
                <a:gd name="T1" fmla="*/ 400 h 400"/>
                <a:gd name="T2" fmla="*/ 0 w 310"/>
                <a:gd name="T3" fmla="*/ 315 h 400"/>
                <a:gd name="T4" fmla="*/ 43 w 310"/>
                <a:gd name="T5" fmla="*/ 263 h 400"/>
                <a:gd name="T6" fmla="*/ 162 w 310"/>
                <a:gd name="T7" fmla="*/ 62 h 400"/>
                <a:gd name="T8" fmla="*/ 186 w 310"/>
                <a:gd name="T9" fmla="*/ 0 h 400"/>
                <a:gd name="T10" fmla="*/ 310 w 310"/>
                <a:gd name="T11" fmla="*/ 48 h 400"/>
                <a:gd name="T12" fmla="*/ 286 w 310"/>
                <a:gd name="T13" fmla="*/ 110 h 400"/>
                <a:gd name="T14" fmla="*/ 145 w 310"/>
                <a:gd name="T15" fmla="*/ 348 h 400"/>
                <a:gd name="T16" fmla="*/ 103 w 310"/>
                <a:gd name="T17"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00">
                  <a:moveTo>
                    <a:pt x="103" y="400"/>
                  </a:moveTo>
                  <a:lnTo>
                    <a:pt x="0" y="315"/>
                  </a:lnTo>
                  <a:lnTo>
                    <a:pt x="43" y="263"/>
                  </a:lnTo>
                  <a:cubicBezTo>
                    <a:pt x="94" y="201"/>
                    <a:pt x="135" y="133"/>
                    <a:pt x="162" y="62"/>
                  </a:cubicBezTo>
                  <a:lnTo>
                    <a:pt x="186" y="0"/>
                  </a:lnTo>
                  <a:lnTo>
                    <a:pt x="310" y="48"/>
                  </a:lnTo>
                  <a:lnTo>
                    <a:pt x="286" y="110"/>
                  </a:lnTo>
                  <a:cubicBezTo>
                    <a:pt x="254" y="195"/>
                    <a:pt x="206" y="275"/>
                    <a:pt x="145" y="348"/>
                  </a:cubicBezTo>
                  <a:lnTo>
                    <a:pt x="103" y="4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2" name="Freeform 1229">
              <a:extLst>
                <a:ext uri="{FF2B5EF4-FFF2-40B4-BE49-F238E27FC236}">
                  <a16:creationId xmlns:a16="http://schemas.microsoft.com/office/drawing/2014/main" id="{97636E2C-128C-0849-1541-9E4E16BF9F0A}"/>
                </a:ext>
              </a:extLst>
            </p:cNvPr>
            <p:cNvSpPr>
              <a:spLocks/>
            </p:cNvSpPr>
            <p:nvPr/>
          </p:nvSpPr>
          <p:spPr bwMode="auto">
            <a:xfrm>
              <a:off x="6326188" y="4598988"/>
              <a:ext cx="49213" cy="69850"/>
            </a:xfrm>
            <a:custGeom>
              <a:avLst/>
              <a:gdLst>
                <a:gd name="T0" fmla="*/ 423 w 555"/>
                <a:gd name="T1" fmla="*/ 772 h 772"/>
                <a:gd name="T2" fmla="*/ 415 w 555"/>
                <a:gd name="T3" fmla="*/ 706 h 772"/>
                <a:gd name="T4" fmla="*/ 64 w 555"/>
                <a:gd name="T5" fmla="*/ 146 h 772"/>
                <a:gd name="T6" fmla="*/ 0 w 555"/>
                <a:gd name="T7" fmla="*/ 129 h 772"/>
                <a:gd name="T8" fmla="*/ 35 w 555"/>
                <a:gd name="T9" fmla="*/ 0 h 772"/>
                <a:gd name="T10" fmla="*/ 99 w 555"/>
                <a:gd name="T11" fmla="*/ 18 h 772"/>
                <a:gd name="T12" fmla="*/ 547 w 555"/>
                <a:gd name="T13" fmla="*/ 690 h 772"/>
                <a:gd name="T14" fmla="*/ 555 w 555"/>
                <a:gd name="T15" fmla="*/ 756 h 772"/>
                <a:gd name="T16" fmla="*/ 423 w 555"/>
                <a:gd name="T17"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5" h="772">
                  <a:moveTo>
                    <a:pt x="423" y="772"/>
                  </a:moveTo>
                  <a:lnTo>
                    <a:pt x="415" y="706"/>
                  </a:lnTo>
                  <a:cubicBezTo>
                    <a:pt x="380" y="414"/>
                    <a:pt x="184" y="180"/>
                    <a:pt x="64" y="146"/>
                  </a:cubicBezTo>
                  <a:lnTo>
                    <a:pt x="0" y="129"/>
                  </a:lnTo>
                  <a:lnTo>
                    <a:pt x="35" y="0"/>
                  </a:lnTo>
                  <a:lnTo>
                    <a:pt x="99" y="18"/>
                  </a:lnTo>
                  <a:cubicBezTo>
                    <a:pt x="283" y="69"/>
                    <a:pt x="507" y="351"/>
                    <a:pt x="547" y="690"/>
                  </a:cubicBezTo>
                  <a:lnTo>
                    <a:pt x="555" y="756"/>
                  </a:lnTo>
                  <a:lnTo>
                    <a:pt x="423" y="77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3" name="Freeform 1230">
              <a:extLst>
                <a:ext uri="{FF2B5EF4-FFF2-40B4-BE49-F238E27FC236}">
                  <a16:creationId xmlns:a16="http://schemas.microsoft.com/office/drawing/2014/main" id="{AB7CBF0A-A4CB-EBB6-361A-C22EAB8D9752}"/>
                </a:ext>
              </a:extLst>
            </p:cNvPr>
            <p:cNvSpPr>
              <a:spLocks/>
            </p:cNvSpPr>
            <p:nvPr/>
          </p:nvSpPr>
          <p:spPr bwMode="auto">
            <a:xfrm>
              <a:off x="6502401" y="4670426"/>
              <a:ext cx="46038" cy="84138"/>
            </a:xfrm>
            <a:custGeom>
              <a:avLst/>
              <a:gdLst>
                <a:gd name="T0" fmla="*/ 73 w 511"/>
                <a:gd name="T1" fmla="*/ 937 h 937"/>
                <a:gd name="T2" fmla="*/ 0 w 511"/>
                <a:gd name="T3" fmla="*/ 826 h 937"/>
                <a:gd name="T4" fmla="*/ 55 w 511"/>
                <a:gd name="T5" fmla="*/ 789 h 937"/>
                <a:gd name="T6" fmla="*/ 378 w 511"/>
                <a:gd name="T7" fmla="*/ 67 h 937"/>
                <a:gd name="T8" fmla="*/ 378 w 511"/>
                <a:gd name="T9" fmla="*/ 0 h 937"/>
                <a:gd name="T10" fmla="*/ 511 w 511"/>
                <a:gd name="T11" fmla="*/ 1 h 937"/>
                <a:gd name="T12" fmla="*/ 511 w 511"/>
                <a:gd name="T13" fmla="*/ 68 h 937"/>
                <a:gd name="T14" fmla="*/ 129 w 511"/>
                <a:gd name="T15" fmla="*/ 900 h 937"/>
                <a:gd name="T16" fmla="*/ 73 w 511"/>
                <a:gd name="T17" fmla="*/ 937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937">
                  <a:moveTo>
                    <a:pt x="73" y="937"/>
                  </a:moveTo>
                  <a:lnTo>
                    <a:pt x="0" y="826"/>
                  </a:lnTo>
                  <a:lnTo>
                    <a:pt x="55" y="789"/>
                  </a:lnTo>
                  <a:cubicBezTo>
                    <a:pt x="267" y="649"/>
                    <a:pt x="375" y="407"/>
                    <a:pt x="378" y="67"/>
                  </a:cubicBezTo>
                  <a:lnTo>
                    <a:pt x="378" y="0"/>
                  </a:lnTo>
                  <a:lnTo>
                    <a:pt x="511" y="1"/>
                  </a:lnTo>
                  <a:lnTo>
                    <a:pt x="511" y="68"/>
                  </a:lnTo>
                  <a:cubicBezTo>
                    <a:pt x="507" y="550"/>
                    <a:pt x="301" y="786"/>
                    <a:pt x="129" y="900"/>
                  </a:cubicBezTo>
                  <a:lnTo>
                    <a:pt x="73" y="93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4" name="Freeform 1231">
              <a:extLst>
                <a:ext uri="{FF2B5EF4-FFF2-40B4-BE49-F238E27FC236}">
                  <a16:creationId xmlns:a16="http://schemas.microsoft.com/office/drawing/2014/main" id="{3E219D52-BACB-F659-3F17-E219A7579CBD}"/>
                </a:ext>
              </a:extLst>
            </p:cNvPr>
            <p:cNvSpPr>
              <a:spLocks/>
            </p:cNvSpPr>
            <p:nvPr/>
          </p:nvSpPr>
          <p:spPr bwMode="auto">
            <a:xfrm>
              <a:off x="6416676" y="4740276"/>
              <a:ext cx="57150" cy="23813"/>
            </a:xfrm>
            <a:custGeom>
              <a:avLst/>
              <a:gdLst>
                <a:gd name="T0" fmla="*/ 559 w 641"/>
                <a:gd name="T1" fmla="*/ 277 h 277"/>
                <a:gd name="T2" fmla="*/ 53 w 641"/>
                <a:gd name="T3" fmla="*/ 147 h 277"/>
                <a:gd name="T4" fmla="*/ 0 w 641"/>
                <a:gd name="T5" fmla="*/ 107 h 277"/>
                <a:gd name="T6" fmla="*/ 80 w 641"/>
                <a:gd name="T7" fmla="*/ 0 h 277"/>
                <a:gd name="T8" fmla="*/ 133 w 641"/>
                <a:gd name="T9" fmla="*/ 40 h 277"/>
                <a:gd name="T10" fmla="*/ 572 w 641"/>
                <a:gd name="T11" fmla="*/ 144 h 277"/>
                <a:gd name="T12" fmla="*/ 639 w 641"/>
                <a:gd name="T13" fmla="*/ 143 h 277"/>
                <a:gd name="T14" fmla="*/ 641 w 641"/>
                <a:gd name="T15" fmla="*/ 276 h 277"/>
                <a:gd name="T16" fmla="*/ 574 w 641"/>
                <a:gd name="T17" fmla="*/ 277 h 277"/>
                <a:gd name="T18" fmla="*/ 559 w 641"/>
                <a:gd name="T19"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1" h="277">
                  <a:moveTo>
                    <a:pt x="559" y="277"/>
                  </a:moveTo>
                  <a:cubicBezTo>
                    <a:pt x="359" y="277"/>
                    <a:pt x="157" y="225"/>
                    <a:pt x="53" y="147"/>
                  </a:cubicBezTo>
                  <a:lnTo>
                    <a:pt x="0" y="107"/>
                  </a:lnTo>
                  <a:lnTo>
                    <a:pt x="80" y="0"/>
                  </a:lnTo>
                  <a:lnTo>
                    <a:pt x="133" y="40"/>
                  </a:lnTo>
                  <a:cubicBezTo>
                    <a:pt x="204" y="94"/>
                    <a:pt x="378" y="146"/>
                    <a:pt x="572" y="144"/>
                  </a:cubicBezTo>
                  <a:lnTo>
                    <a:pt x="639" y="143"/>
                  </a:lnTo>
                  <a:lnTo>
                    <a:pt x="641" y="276"/>
                  </a:lnTo>
                  <a:lnTo>
                    <a:pt x="574" y="277"/>
                  </a:lnTo>
                  <a:lnTo>
                    <a:pt x="559" y="2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5" name="Freeform 1232">
              <a:extLst>
                <a:ext uri="{FF2B5EF4-FFF2-40B4-BE49-F238E27FC236}">
                  <a16:creationId xmlns:a16="http://schemas.microsoft.com/office/drawing/2014/main" id="{E9D8FC9C-7425-61BD-5D11-ED96CADE34DD}"/>
                </a:ext>
              </a:extLst>
            </p:cNvPr>
            <p:cNvSpPr>
              <a:spLocks/>
            </p:cNvSpPr>
            <p:nvPr/>
          </p:nvSpPr>
          <p:spPr bwMode="auto">
            <a:xfrm>
              <a:off x="6491288" y="4660901"/>
              <a:ext cx="60325" cy="23813"/>
            </a:xfrm>
            <a:custGeom>
              <a:avLst/>
              <a:gdLst>
                <a:gd name="T0" fmla="*/ 613 w 668"/>
                <a:gd name="T1" fmla="*/ 267 h 267"/>
                <a:gd name="T2" fmla="*/ 552 w 668"/>
                <a:gd name="T3" fmla="*/ 240 h 267"/>
                <a:gd name="T4" fmla="*/ 78 w 668"/>
                <a:gd name="T5" fmla="*/ 148 h 267"/>
                <a:gd name="T6" fmla="*/ 12 w 668"/>
                <a:gd name="T7" fmla="*/ 154 h 267"/>
                <a:gd name="T8" fmla="*/ 0 w 668"/>
                <a:gd name="T9" fmla="*/ 21 h 267"/>
                <a:gd name="T10" fmla="*/ 66 w 668"/>
                <a:gd name="T11" fmla="*/ 16 h 267"/>
                <a:gd name="T12" fmla="*/ 607 w 668"/>
                <a:gd name="T13" fmla="*/ 118 h 267"/>
                <a:gd name="T14" fmla="*/ 668 w 668"/>
                <a:gd name="T15" fmla="*/ 145 h 267"/>
                <a:gd name="T16" fmla="*/ 613 w 668"/>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267">
                  <a:moveTo>
                    <a:pt x="613" y="267"/>
                  </a:moveTo>
                  <a:lnTo>
                    <a:pt x="552" y="240"/>
                  </a:lnTo>
                  <a:cubicBezTo>
                    <a:pt x="389" y="166"/>
                    <a:pt x="229" y="135"/>
                    <a:pt x="78" y="148"/>
                  </a:cubicBezTo>
                  <a:lnTo>
                    <a:pt x="12" y="154"/>
                  </a:lnTo>
                  <a:lnTo>
                    <a:pt x="0" y="21"/>
                  </a:lnTo>
                  <a:lnTo>
                    <a:pt x="66" y="16"/>
                  </a:lnTo>
                  <a:cubicBezTo>
                    <a:pt x="241" y="0"/>
                    <a:pt x="422" y="35"/>
                    <a:pt x="607" y="118"/>
                  </a:cubicBezTo>
                  <a:lnTo>
                    <a:pt x="668" y="145"/>
                  </a:lnTo>
                  <a:lnTo>
                    <a:pt x="613" y="26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6" name="Freeform 1233">
              <a:extLst>
                <a:ext uri="{FF2B5EF4-FFF2-40B4-BE49-F238E27FC236}">
                  <a16:creationId xmlns:a16="http://schemas.microsoft.com/office/drawing/2014/main" id="{80428A72-C30E-31C6-AACE-B40FF5EC973D}"/>
                </a:ext>
              </a:extLst>
            </p:cNvPr>
            <p:cNvSpPr>
              <a:spLocks/>
            </p:cNvSpPr>
            <p:nvPr/>
          </p:nvSpPr>
          <p:spPr bwMode="auto">
            <a:xfrm>
              <a:off x="6416676" y="4706938"/>
              <a:ext cx="66675" cy="47625"/>
            </a:xfrm>
            <a:custGeom>
              <a:avLst/>
              <a:gdLst>
                <a:gd name="T0" fmla="*/ 81 w 737"/>
                <a:gd name="T1" fmla="*/ 519 h 519"/>
                <a:gd name="T2" fmla="*/ 56 w 737"/>
                <a:gd name="T3" fmla="*/ 514 h 519"/>
                <a:gd name="T4" fmla="*/ 16 w 737"/>
                <a:gd name="T5" fmla="*/ 468 h 519"/>
                <a:gd name="T6" fmla="*/ 28 w 737"/>
                <a:gd name="T7" fmla="*/ 235 h 519"/>
                <a:gd name="T8" fmla="*/ 46 w 737"/>
                <a:gd name="T9" fmla="*/ 171 h 519"/>
                <a:gd name="T10" fmla="*/ 175 w 737"/>
                <a:gd name="T11" fmla="*/ 205 h 519"/>
                <a:gd name="T12" fmla="*/ 157 w 737"/>
                <a:gd name="T13" fmla="*/ 269 h 519"/>
                <a:gd name="T14" fmla="*/ 144 w 737"/>
                <a:gd name="T15" fmla="*/ 333 h 519"/>
                <a:gd name="T16" fmla="*/ 665 w 737"/>
                <a:gd name="T17" fmla="*/ 0 h 519"/>
                <a:gd name="T18" fmla="*/ 737 w 737"/>
                <a:gd name="T19" fmla="*/ 113 h 519"/>
                <a:gd name="T20" fmla="*/ 117 w 737"/>
                <a:gd name="T21" fmla="*/ 509 h 519"/>
                <a:gd name="T22" fmla="*/ 81 w 737"/>
                <a:gd name="T23"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7" h="519">
                  <a:moveTo>
                    <a:pt x="81" y="519"/>
                  </a:moveTo>
                  <a:cubicBezTo>
                    <a:pt x="72" y="519"/>
                    <a:pt x="64" y="518"/>
                    <a:pt x="56" y="514"/>
                  </a:cubicBezTo>
                  <a:cubicBezTo>
                    <a:pt x="36" y="507"/>
                    <a:pt x="21" y="489"/>
                    <a:pt x="16" y="468"/>
                  </a:cubicBezTo>
                  <a:cubicBezTo>
                    <a:pt x="0" y="404"/>
                    <a:pt x="5" y="324"/>
                    <a:pt x="28" y="235"/>
                  </a:cubicBezTo>
                  <a:lnTo>
                    <a:pt x="46" y="171"/>
                  </a:lnTo>
                  <a:lnTo>
                    <a:pt x="175" y="205"/>
                  </a:lnTo>
                  <a:lnTo>
                    <a:pt x="157" y="269"/>
                  </a:lnTo>
                  <a:cubicBezTo>
                    <a:pt x="151" y="292"/>
                    <a:pt x="147" y="313"/>
                    <a:pt x="144" y="333"/>
                  </a:cubicBezTo>
                  <a:lnTo>
                    <a:pt x="665" y="0"/>
                  </a:lnTo>
                  <a:lnTo>
                    <a:pt x="737" y="113"/>
                  </a:lnTo>
                  <a:lnTo>
                    <a:pt x="117" y="509"/>
                  </a:lnTo>
                  <a:cubicBezTo>
                    <a:pt x="106" y="516"/>
                    <a:pt x="93" y="519"/>
                    <a:pt x="81" y="51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7" name="Freeform 1234">
              <a:extLst>
                <a:ext uri="{FF2B5EF4-FFF2-40B4-BE49-F238E27FC236}">
                  <a16:creationId xmlns:a16="http://schemas.microsoft.com/office/drawing/2014/main" id="{DB0758FD-17BF-28E0-5ED5-CC81D51BA13B}"/>
                </a:ext>
              </a:extLst>
            </p:cNvPr>
            <p:cNvSpPr>
              <a:spLocks/>
            </p:cNvSpPr>
            <p:nvPr/>
          </p:nvSpPr>
          <p:spPr bwMode="auto">
            <a:xfrm>
              <a:off x="6256338" y="4810126"/>
              <a:ext cx="63500" cy="22225"/>
            </a:xfrm>
            <a:custGeom>
              <a:avLst/>
              <a:gdLst>
                <a:gd name="T0" fmla="*/ 1 w 40"/>
                <a:gd name="T1" fmla="*/ 14 h 14"/>
                <a:gd name="T2" fmla="*/ 0 w 40"/>
                <a:gd name="T3" fmla="*/ 7 h 14"/>
                <a:gd name="T4" fmla="*/ 39 w 40"/>
                <a:gd name="T5" fmla="*/ 0 h 14"/>
                <a:gd name="T6" fmla="*/ 40 w 40"/>
                <a:gd name="T7" fmla="*/ 7 h 14"/>
                <a:gd name="T8" fmla="*/ 1 w 40"/>
                <a:gd name="T9" fmla="*/ 14 h 14"/>
              </a:gdLst>
              <a:ahLst/>
              <a:cxnLst>
                <a:cxn ang="0">
                  <a:pos x="T0" y="T1"/>
                </a:cxn>
                <a:cxn ang="0">
                  <a:pos x="T2" y="T3"/>
                </a:cxn>
                <a:cxn ang="0">
                  <a:pos x="T4" y="T5"/>
                </a:cxn>
                <a:cxn ang="0">
                  <a:pos x="T6" y="T7"/>
                </a:cxn>
                <a:cxn ang="0">
                  <a:pos x="T8" y="T9"/>
                </a:cxn>
              </a:cxnLst>
              <a:rect l="0" t="0" r="r" b="b"/>
              <a:pathLst>
                <a:path w="40" h="14">
                  <a:moveTo>
                    <a:pt x="1" y="14"/>
                  </a:moveTo>
                  <a:lnTo>
                    <a:pt x="0" y="7"/>
                  </a:lnTo>
                  <a:lnTo>
                    <a:pt x="39" y="0"/>
                  </a:lnTo>
                  <a:lnTo>
                    <a:pt x="40" y="7"/>
                  </a:lnTo>
                  <a:lnTo>
                    <a:pt x="1"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8" name="Freeform 1235">
              <a:extLst>
                <a:ext uri="{FF2B5EF4-FFF2-40B4-BE49-F238E27FC236}">
                  <a16:creationId xmlns:a16="http://schemas.microsoft.com/office/drawing/2014/main" id="{81176BA5-24E2-3581-099E-4CB232E19F76}"/>
                </a:ext>
              </a:extLst>
            </p:cNvPr>
            <p:cNvSpPr>
              <a:spLocks/>
            </p:cNvSpPr>
            <p:nvPr/>
          </p:nvSpPr>
          <p:spPr bwMode="auto">
            <a:xfrm>
              <a:off x="6240463" y="4706938"/>
              <a:ext cx="30163" cy="38100"/>
            </a:xfrm>
            <a:custGeom>
              <a:avLst/>
              <a:gdLst>
                <a:gd name="T0" fmla="*/ 13 w 19"/>
                <a:gd name="T1" fmla="*/ 24 h 24"/>
                <a:gd name="T2" fmla="*/ 0 w 19"/>
                <a:gd name="T3" fmla="*/ 3 h 24"/>
                <a:gd name="T4" fmla="*/ 7 w 19"/>
                <a:gd name="T5" fmla="*/ 0 h 24"/>
                <a:gd name="T6" fmla="*/ 19 w 19"/>
                <a:gd name="T7" fmla="*/ 21 h 24"/>
                <a:gd name="T8" fmla="*/ 13 w 19"/>
                <a:gd name="T9" fmla="*/ 24 h 24"/>
              </a:gdLst>
              <a:ahLst/>
              <a:cxnLst>
                <a:cxn ang="0">
                  <a:pos x="T0" y="T1"/>
                </a:cxn>
                <a:cxn ang="0">
                  <a:pos x="T2" y="T3"/>
                </a:cxn>
                <a:cxn ang="0">
                  <a:pos x="T4" y="T5"/>
                </a:cxn>
                <a:cxn ang="0">
                  <a:pos x="T6" y="T7"/>
                </a:cxn>
                <a:cxn ang="0">
                  <a:pos x="T8" y="T9"/>
                </a:cxn>
              </a:cxnLst>
              <a:rect l="0" t="0" r="r" b="b"/>
              <a:pathLst>
                <a:path w="19" h="24">
                  <a:moveTo>
                    <a:pt x="13" y="24"/>
                  </a:moveTo>
                  <a:lnTo>
                    <a:pt x="0" y="3"/>
                  </a:lnTo>
                  <a:lnTo>
                    <a:pt x="7" y="0"/>
                  </a:lnTo>
                  <a:lnTo>
                    <a:pt x="19" y="21"/>
                  </a:lnTo>
                  <a:lnTo>
                    <a:pt x="13"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grpSp>
      <p:cxnSp>
        <p:nvCxnSpPr>
          <p:cNvPr id="321" name="Straight Arrow Connector 95">
            <a:extLst>
              <a:ext uri="{FF2B5EF4-FFF2-40B4-BE49-F238E27FC236}">
                <a16:creationId xmlns:a16="http://schemas.microsoft.com/office/drawing/2014/main" id="{95A1C003-9F3F-BA92-BEBC-86A6E8306736}"/>
              </a:ext>
            </a:extLst>
          </p:cNvPr>
          <p:cNvCxnSpPr>
            <a:cxnSpLocks/>
          </p:cNvCxnSpPr>
          <p:nvPr/>
        </p:nvCxnSpPr>
        <p:spPr>
          <a:xfrm flipV="1">
            <a:off x="7483973" y="4157764"/>
            <a:ext cx="1097280" cy="1130243"/>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9" name="TextBox 328">
            <a:extLst>
              <a:ext uri="{FF2B5EF4-FFF2-40B4-BE49-F238E27FC236}">
                <a16:creationId xmlns:a16="http://schemas.microsoft.com/office/drawing/2014/main" id="{382A1304-7874-F583-66AF-AAF39AEA2E7C}"/>
              </a:ext>
            </a:extLst>
          </p:cNvPr>
          <p:cNvSpPr txBox="1"/>
          <p:nvPr/>
        </p:nvSpPr>
        <p:spPr>
          <a:xfrm>
            <a:off x="4937301" y="5796719"/>
            <a:ext cx="1173398" cy="646331"/>
          </a:xfrm>
          <a:prstGeom prst="rect">
            <a:avLst/>
          </a:prstGeom>
          <a:noFill/>
        </p:spPr>
        <p:txBody>
          <a:bodyPr wrap="none" rtlCol="0">
            <a:spAutoFit/>
          </a:bodyPr>
          <a:lstStyle/>
          <a:p>
            <a:r>
              <a:rPr lang="en-US" b="1" dirty="0"/>
              <a:t>Resting &amp;</a:t>
            </a:r>
          </a:p>
          <a:p>
            <a:r>
              <a:rPr lang="en-US" b="1" dirty="0"/>
              <a:t>Feeding</a:t>
            </a:r>
          </a:p>
        </p:txBody>
      </p:sp>
      <p:sp>
        <p:nvSpPr>
          <p:cNvPr id="341" name="Rectangle 340">
            <a:extLst>
              <a:ext uri="{FF2B5EF4-FFF2-40B4-BE49-F238E27FC236}">
                <a16:creationId xmlns:a16="http://schemas.microsoft.com/office/drawing/2014/main" id="{F64E2858-A456-3CC9-F085-4B3EA0F65B95}"/>
              </a:ext>
            </a:extLst>
          </p:cNvPr>
          <p:cNvSpPr/>
          <p:nvPr/>
        </p:nvSpPr>
        <p:spPr>
          <a:xfrm>
            <a:off x="2799625" y="2590298"/>
            <a:ext cx="6663273" cy="3921458"/>
          </a:xfrm>
          <a:custGeom>
            <a:avLst/>
            <a:gdLst>
              <a:gd name="connsiteX0" fmla="*/ 0 w 6663273"/>
              <a:gd name="connsiteY0" fmla="*/ 0 h 3921458"/>
              <a:gd name="connsiteX1" fmla="*/ 355375 w 6663273"/>
              <a:gd name="connsiteY1" fmla="*/ 0 h 3921458"/>
              <a:gd name="connsiteX2" fmla="*/ 1043913 w 6663273"/>
              <a:gd name="connsiteY2" fmla="*/ 0 h 3921458"/>
              <a:gd name="connsiteX3" fmla="*/ 1532553 w 6663273"/>
              <a:gd name="connsiteY3" fmla="*/ 0 h 3921458"/>
              <a:gd name="connsiteX4" fmla="*/ 2154458 w 6663273"/>
              <a:gd name="connsiteY4" fmla="*/ 0 h 3921458"/>
              <a:gd name="connsiteX5" fmla="*/ 2509833 w 6663273"/>
              <a:gd name="connsiteY5" fmla="*/ 0 h 3921458"/>
              <a:gd name="connsiteX6" fmla="*/ 3065106 w 6663273"/>
              <a:gd name="connsiteY6" fmla="*/ 0 h 3921458"/>
              <a:gd name="connsiteX7" fmla="*/ 3553746 w 6663273"/>
              <a:gd name="connsiteY7" fmla="*/ 0 h 3921458"/>
              <a:gd name="connsiteX8" fmla="*/ 4175651 w 6663273"/>
              <a:gd name="connsiteY8" fmla="*/ 0 h 3921458"/>
              <a:gd name="connsiteX9" fmla="*/ 4797557 w 6663273"/>
              <a:gd name="connsiteY9" fmla="*/ 0 h 3921458"/>
              <a:gd name="connsiteX10" fmla="*/ 5419462 w 6663273"/>
              <a:gd name="connsiteY10" fmla="*/ 0 h 3921458"/>
              <a:gd name="connsiteX11" fmla="*/ 5908102 w 6663273"/>
              <a:gd name="connsiteY11" fmla="*/ 0 h 3921458"/>
              <a:gd name="connsiteX12" fmla="*/ 6663273 w 6663273"/>
              <a:gd name="connsiteY12" fmla="*/ 0 h 3921458"/>
              <a:gd name="connsiteX13" fmla="*/ 6663273 w 6663273"/>
              <a:gd name="connsiteY13" fmla="*/ 599423 h 3921458"/>
              <a:gd name="connsiteX14" fmla="*/ 6663273 w 6663273"/>
              <a:gd name="connsiteY14" fmla="*/ 1081202 h 3921458"/>
              <a:gd name="connsiteX15" fmla="*/ 6663273 w 6663273"/>
              <a:gd name="connsiteY15" fmla="*/ 1523767 h 3921458"/>
              <a:gd name="connsiteX16" fmla="*/ 6663273 w 6663273"/>
              <a:gd name="connsiteY16" fmla="*/ 2044760 h 3921458"/>
              <a:gd name="connsiteX17" fmla="*/ 6663273 w 6663273"/>
              <a:gd name="connsiteY17" fmla="*/ 2683398 h 3921458"/>
              <a:gd name="connsiteX18" fmla="*/ 6663273 w 6663273"/>
              <a:gd name="connsiteY18" fmla="*/ 3165177 h 3921458"/>
              <a:gd name="connsiteX19" fmla="*/ 6663273 w 6663273"/>
              <a:gd name="connsiteY19" fmla="*/ 3921458 h 3921458"/>
              <a:gd name="connsiteX20" fmla="*/ 6108000 w 6663273"/>
              <a:gd name="connsiteY20" fmla="*/ 3921458 h 3921458"/>
              <a:gd name="connsiteX21" fmla="*/ 5486095 w 6663273"/>
              <a:gd name="connsiteY21" fmla="*/ 3921458 h 3921458"/>
              <a:gd name="connsiteX22" fmla="*/ 5130720 w 6663273"/>
              <a:gd name="connsiteY22" fmla="*/ 3921458 h 3921458"/>
              <a:gd name="connsiteX23" fmla="*/ 4708713 w 6663273"/>
              <a:gd name="connsiteY23" fmla="*/ 3921458 h 3921458"/>
              <a:gd name="connsiteX24" fmla="*/ 4020175 w 6663273"/>
              <a:gd name="connsiteY24" fmla="*/ 3921458 h 3921458"/>
              <a:gd name="connsiteX25" fmla="*/ 3464902 w 6663273"/>
              <a:gd name="connsiteY25" fmla="*/ 3921458 h 3921458"/>
              <a:gd name="connsiteX26" fmla="*/ 2976262 w 6663273"/>
              <a:gd name="connsiteY26" fmla="*/ 3921458 h 3921458"/>
              <a:gd name="connsiteX27" fmla="*/ 2420989 w 6663273"/>
              <a:gd name="connsiteY27" fmla="*/ 3921458 h 3921458"/>
              <a:gd name="connsiteX28" fmla="*/ 1799084 w 6663273"/>
              <a:gd name="connsiteY28" fmla="*/ 3921458 h 3921458"/>
              <a:gd name="connsiteX29" fmla="*/ 1243811 w 6663273"/>
              <a:gd name="connsiteY29" fmla="*/ 3921458 h 3921458"/>
              <a:gd name="connsiteX30" fmla="*/ 821804 w 6663273"/>
              <a:gd name="connsiteY30" fmla="*/ 3921458 h 3921458"/>
              <a:gd name="connsiteX31" fmla="*/ 0 w 6663273"/>
              <a:gd name="connsiteY31" fmla="*/ 3921458 h 3921458"/>
              <a:gd name="connsiteX32" fmla="*/ 0 w 6663273"/>
              <a:gd name="connsiteY32" fmla="*/ 3282821 h 3921458"/>
              <a:gd name="connsiteX33" fmla="*/ 0 w 6663273"/>
              <a:gd name="connsiteY33" fmla="*/ 2644183 h 3921458"/>
              <a:gd name="connsiteX34" fmla="*/ 0 w 6663273"/>
              <a:gd name="connsiteY34" fmla="*/ 2044760 h 3921458"/>
              <a:gd name="connsiteX35" fmla="*/ 0 w 6663273"/>
              <a:gd name="connsiteY35" fmla="*/ 1406123 h 3921458"/>
              <a:gd name="connsiteX36" fmla="*/ 0 w 6663273"/>
              <a:gd name="connsiteY36" fmla="*/ 885129 h 3921458"/>
              <a:gd name="connsiteX37" fmla="*/ 0 w 6663273"/>
              <a:gd name="connsiteY37" fmla="*/ 0 h 39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663273" h="3921458" extrusionOk="0">
                <a:moveTo>
                  <a:pt x="0" y="0"/>
                </a:moveTo>
                <a:cubicBezTo>
                  <a:pt x="139951" y="-27675"/>
                  <a:pt x="221674" y="576"/>
                  <a:pt x="355375" y="0"/>
                </a:cubicBezTo>
                <a:cubicBezTo>
                  <a:pt x="489077" y="-576"/>
                  <a:pt x="772754" y="11692"/>
                  <a:pt x="1043913" y="0"/>
                </a:cubicBezTo>
                <a:cubicBezTo>
                  <a:pt x="1315072" y="-11692"/>
                  <a:pt x="1296624" y="58614"/>
                  <a:pt x="1532553" y="0"/>
                </a:cubicBezTo>
                <a:cubicBezTo>
                  <a:pt x="1768482" y="-58614"/>
                  <a:pt x="1927748" y="52109"/>
                  <a:pt x="2154458" y="0"/>
                </a:cubicBezTo>
                <a:cubicBezTo>
                  <a:pt x="2381168" y="-52109"/>
                  <a:pt x="2351685" y="36433"/>
                  <a:pt x="2509833" y="0"/>
                </a:cubicBezTo>
                <a:cubicBezTo>
                  <a:pt x="2667982" y="-36433"/>
                  <a:pt x="2820431" y="25148"/>
                  <a:pt x="3065106" y="0"/>
                </a:cubicBezTo>
                <a:cubicBezTo>
                  <a:pt x="3309781" y="-25148"/>
                  <a:pt x="3335280" y="10578"/>
                  <a:pt x="3553746" y="0"/>
                </a:cubicBezTo>
                <a:cubicBezTo>
                  <a:pt x="3772212" y="-10578"/>
                  <a:pt x="4033231" y="71408"/>
                  <a:pt x="4175651" y="0"/>
                </a:cubicBezTo>
                <a:cubicBezTo>
                  <a:pt x="4318071" y="-71408"/>
                  <a:pt x="4511563" y="16624"/>
                  <a:pt x="4797557" y="0"/>
                </a:cubicBezTo>
                <a:cubicBezTo>
                  <a:pt x="5083551" y="-16624"/>
                  <a:pt x="5195374" y="22771"/>
                  <a:pt x="5419462" y="0"/>
                </a:cubicBezTo>
                <a:cubicBezTo>
                  <a:pt x="5643551" y="-22771"/>
                  <a:pt x="5763913" y="3200"/>
                  <a:pt x="5908102" y="0"/>
                </a:cubicBezTo>
                <a:cubicBezTo>
                  <a:pt x="6052291" y="-3200"/>
                  <a:pt x="6342874" y="79509"/>
                  <a:pt x="6663273" y="0"/>
                </a:cubicBezTo>
                <a:cubicBezTo>
                  <a:pt x="6676190" y="224195"/>
                  <a:pt x="6633362" y="345535"/>
                  <a:pt x="6663273" y="599423"/>
                </a:cubicBezTo>
                <a:cubicBezTo>
                  <a:pt x="6693184" y="853311"/>
                  <a:pt x="6633303" y="871196"/>
                  <a:pt x="6663273" y="1081202"/>
                </a:cubicBezTo>
                <a:cubicBezTo>
                  <a:pt x="6693243" y="1291208"/>
                  <a:pt x="6642459" y="1435026"/>
                  <a:pt x="6663273" y="1523767"/>
                </a:cubicBezTo>
                <a:cubicBezTo>
                  <a:pt x="6684087" y="1612508"/>
                  <a:pt x="6609833" y="1806112"/>
                  <a:pt x="6663273" y="2044760"/>
                </a:cubicBezTo>
                <a:cubicBezTo>
                  <a:pt x="6716713" y="2283408"/>
                  <a:pt x="6649356" y="2448892"/>
                  <a:pt x="6663273" y="2683398"/>
                </a:cubicBezTo>
                <a:cubicBezTo>
                  <a:pt x="6677190" y="2917904"/>
                  <a:pt x="6661045" y="2999598"/>
                  <a:pt x="6663273" y="3165177"/>
                </a:cubicBezTo>
                <a:cubicBezTo>
                  <a:pt x="6665501" y="3330756"/>
                  <a:pt x="6645932" y="3682972"/>
                  <a:pt x="6663273" y="3921458"/>
                </a:cubicBezTo>
                <a:cubicBezTo>
                  <a:pt x="6463006" y="3967103"/>
                  <a:pt x="6378634" y="3896317"/>
                  <a:pt x="6108000" y="3921458"/>
                </a:cubicBezTo>
                <a:cubicBezTo>
                  <a:pt x="5837366" y="3946599"/>
                  <a:pt x="5750499" y="3914436"/>
                  <a:pt x="5486095" y="3921458"/>
                </a:cubicBezTo>
                <a:cubicBezTo>
                  <a:pt x="5221691" y="3928480"/>
                  <a:pt x="5275643" y="3886753"/>
                  <a:pt x="5130720" y="3921458"/>
                </a:cubicBezTo>
                <a:cubicBezTo>
                  <a:pt x="4985798" y="3956163"/>
                  <a:pt x="4847752" y="3890774"/>
                  <a:pt x="4708713" y="3921458"/>
                </a:cubicBezTo>
                <a:cubicBezTo>
                  <a:pt x="4569674" y="3952142"/>
                  <a:pt x="4299172" y="3883051"/>
                  <a:pt x="4020175" y="3921458"/>
                </a:cubicBezTo>
                <a:cubicBezTo>
                  <a:pt x="3741178" y="3959865"/>
                  <a:pt x="3638314" y="3869285"/>
                  <a:pt x="3464902" y="3921458"/>
                </a:cubicBezTo>
                <a:cubicBezTo>
                  <a:pt x="3291490" y="3973631"/>
                  <a:pt x="3137881" y="3880927"/>
                  <a:pt x="2976262" y="3921458"/>
                </a:cubicBezTo>
                <a:cubicBezTo>
                  <a:pt x="2814643" y="3961989"/>
                  <a:pt x="2650149" y="3856595"/>
                  <a:pt x="2420989" y="3921458"/>
                </a:cubicBezTo>
                <a:cubicBezTo>
                  <a:pt x="2191829" y="3986321"/>
                  <a:pt x="1975231" y="3854730"/>
                  <a:pt x="1799084" y="3921458"/>
                </a:cubicBezTo>
                <a:cubicBezTo>
                  <a:pt x="1622937" y="3988186"/>
                  <a:pt x="1391192" y="3895445"/>
                  <a:pt x="1243811" y="3921458"/>
                </a:cubicBezTo>
                <a:cubicBezTo>
                  <a:pt x="1096430" y="3947471"/>
                  <a:pt x="947226" y="3898200"/>
                  <a:pt x="821804" y="3921458"/>
                </a:cubicBezTo>
                <a:cubicBezTo>
                  <a:pt x="696382" y="3944716"/>
                  <a:pt x="349028" y="3920950"/>
                  <a:pt x="0" y="3921458"/>
                </a:cubicBezTo>
                <a:cubicBezTo>
                  <a:pt x="-29765" y="3732562"/>
                  <a:pt x="7027" y="3525672"/>
                  <a:pt x="0" y="3282821"/>
                </a:cubicBezTo>
                <a:cubicBezTo>
                  <a:pt x="-7027" y="3039970"/>
                  <a:pt x="73476" y="2919708"/>
                  <a:pt x="0" y="2644183"/>
                </a:cubicBezTo>
                <a:cubicBezTo>
                  <a:pt x="-73476" y="2368658"/>
                  <a:pt x="19728" y="2318306"/>
                  <a:pt x="0" y="2044760"/>
                </a:cubicBezTo>
                <a:cubicBezTo>
                  <a:pt x="-19728" y="1771214"/>
                  <a:pt x="6136" y="1719429"/>
                  <a:pt x="0" y="1406123"/>
                </a:cubicBezTo>
                <a:cubicBezTo>
                  <a:pt x="-6136" y="1092817"/>
                  <a:pt x="62517" y="1005787"/>
                  <a:pt x="0" y="885129"/>
                </a:cubicBezTo>
                <a:cubicBezTo>
                  <a:pt x="-62517" y="764471"/>
                  <a:pt x="84692" y="396524"/>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TextBox 341">
            <a:extLst>
              <a:ext uri="{FF2B5EF4-FFF2-40B4-BE49-F238E27FC236}">
                <a16:creationId xmlns:a16="http://schemas.microsoft.com/office/drawing/2014/main" id="{82BDB8A7-3D84-1311-E6FB-9EEFEC40B251}"/>
              </a:ext>
            </a:extLst>
          </p:cNvPr>
          <p:cNvSpPr txBox="1"/>
          <p:nvPr/>
        </p:nvSpPr>
        <p:spPr>
          <a:xfrm>
            <a:off x="5120763" y="3828246"/>
            <a:ext cx="2109873" cy="369332"/>
          </a:xfrm>
          <a:prstGeom prst="rect">
            <a:avLst/>
          </a:prstGeom>
          <a:noFill/>
        </p:spPr>
        <p:txBody>
          <a:bodyPr wrap="none" rtlCol="0">
            <a:spAutoFit/>
          </a:bodyPr>
          <a:lstStyle/>
          <a:p>
            <a:r>
              <a:rPr lang="en-US" b="1" dirty="0"/>
              <a:t>Gonotrophic cycle</a:t>
            </a:r>
          </a:p>
        </p:txBody>
      </p:sp>
      <p:cxnSp>
        <p:nvCxnSpPr>
          <p:cNvPr id="343" name="Connector: Curved 342">
            <a:extLst>
              <a:ext uri="{FF2B5EF4-FFF2-40B4-BE49-F238E27FC236}">
                <a16:creationId xmlns:a16="http://schemas.microsoft.com/office/drawing/2014/main" id="{C5457F5B-0EB6-46A5-6209-F8012BBDEEA4}"/>
              </a:ext>
            </a:extLst>
          </p:cNvPr>
          <p:cNvCxnSpPr>
            <a:cxnSpLocks/>
          </p:cNvCxnSpPr>
          <p:nvPr/>
        </p:nvCxnSpPr>
        <p:spPr>
          <a:xfrm rot="16200000" flipH="1">
            <a:off x="4991386" y="3985408"/>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44" name="TextBox 343">
            <a:extLst>
              <a:ext uri="{FF2B5EF4-FFF2-40B4-BE49-F238E27FC236}">
                <a16:creationId xmlns:a16="http://schemas.microsoft.com/office/drawing/2014/main" id="{DD60360B-92A2-8287-B4B1-9686406C89F7}"/>
              </a:ext>
            </a:extLst>
          </p:cNvPr>
          <p:cNvSpPr txBox="1"/>
          <p:nvPr/>
        </p:nvSpPr>
        <p:spPr>
          <a:xfrm>
            <a:off x="4399093" y="58183"/>
            <a:ext cx="3393814" cy="523220"/>
          </a:xfrm>
          <a:prstGeom prst="rect">
            <a:avLst/>
          </a:prstGeom>
          <a:noFill/>
        </p:spPr>
        <p:txBody>
          <a:bodyPr wrap="none" rtlCol="0">
            <a:spAutoFit/>
          </a:bodyPr>
          <a:lstStyle/>
          <a:p>
            <a:r>
              <a:rPr lang="en-US" sz="2800" b="1" dirty="0"/>
              <a:t>Mosquito Life Cycle</a:t>
            </a:r>
          </a:p>
        </p:txBody>
      </p:sp>
    </p:spTree>
    <p:extLst>
      <p:ext uri="{BB962C8B-B14F-4D97-AF65-F5344CB8AC3E}">
        <p14:creationId xmlns:p14="http://schemas.microsoft.com/office/powerpoint/2010/main" val="41395763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250"/>
                                  </p:stCondLst>
                                  <p:childTnLst>
                                    <p:set>
                                      <p:cBhvr>
                                        <p:cTn id="8" dur="1" fill="hold">
                                          <p:stCondLst>
                                            <p:cond delay="0"/>
                                          </p:stCondLst>
                                        </p:cTn>
                                        <p:tgtEl>
                                          <p:spTgt spid="263"/>
                                        </p:tgtEl>
                                        <p:attrNameLst>
                                          <p:attrName>style.visibility</p:attrName>
                                        </p:attrNameLst>
                                      </p:cBhvr>
                                      <p:to>
                                        <p:strVal val="visible"/>
                                      </p:to>
                                    </p:set>
                                  </p:childTnLst>
                                </p:cTn>
                              </p:par>
                              <p:par>
                                <p:cTn id="9" presetID="1" presetClass="entr" presetSubtype="0" fill="hold" nodeType="withEffect">
                                  <p:stCondLst>
                                    <p:cond delay="25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25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261" grpId="0"/>
      <p:bldP spid="262" grpId="0"/>
      <p:bldP spid="329" grpId="0"/>
      <p:bldP spid="341" grpId="0" animBg="1"/>
      <p:bldP spid="3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9095-DF06-A8EC-095B-30279517966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D2082B8-05A7-2C2E-413C-5B8437F16B1E}"/>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52522C-5796-EC31-8C73-888F5A7ADD9C}"/>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713CE31A-BFD2-AC5D-5D5B-793A87007766}"/>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D7AFD4-2088-DF1A-462A-8329829342F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0D0FC292-CF4B-376D-F2AB-78AB4851BFE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EE42A2D-1BC1-45C1-92D4-984629048F4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8797B6BE-38B8-F95C-1F42-65F4DB302AB4}"/>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A52EB5D-C52D-9DC9-19CF-6246ABB22D60}"/>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E9A67E4-163B-3F54-E54B-04B90A680BB0}"/>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B6446876-3770-B548-50FC-D4DC80A04810}"/>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C7FE7599-83DC-3D5E-00FA-03564C43128B}"/>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DA7D8AD4-2436-CB93-BE7F-8469FC5475D9}"/>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5EF5FD-5023-3F5A-A66C-AF39AC30AAB6}"/>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B174996-133C-8A52-0E94-D89F361C8D8B}"/>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101092CC-E28E-743A-4AFA-D8F0DA1F64D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315DD2B5-DFCD-8970-F509-BB325276E01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808A16E-E306-D518-F184-1A8D941AB0F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8C4772-867B-3149-7E24-3F5C7ACE6636}"/>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AF10BB-EC71-221F-B176-DBF9046BE33E}"/>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E75EE74-D3FA-A117-D780-8E6C8C5B96F6}"/>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D9B9C86-1D90-A8A7-D805-0CEDF187F77A}"/>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E6281DB-DAE8-7A0A-77AF-2F71555468BC}"/>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2630126-8B96-2AA9-7087-D00CAA1F380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3D715B62-4538-ACA2-D177-896966A1BEFC}"/>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117B4C-8CC1-47FF-30C6-BABF22D29122}"/>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D7A103F-B3BA-8E83-D4D2-CA5BA1403CFC}"/>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00B57F-27E3-2AF2-422F-9A0FEA58FC69}"/>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EC63DF8-AC5E-09EA-3464-53D632EAB713}"/>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92F395-468C-2432-691B-0F522518848D}"/>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0E757BBA-BC00-8D7B-51ED-0191113B3F0D}"/>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905EB38-6042-B553-3E68-775C875297D6}"/>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B6144E2-26DC-B7AF-060C-64547FE1E751}"/>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94B5629-887C-A80D-C089-F6E35A0D90A3}"/>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6CDC4BA3-8253-3488-58AF-0FB0F164C1E0}"/>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4838BD5-4448-5B37-457D-734B8C8C5E6C}"/>
                  </a:ext>
                </a:extLst>
              </p:cNvPr>
              <p:cNvSpPr txBox="1"/>
              <p:nvPr/>
            </p:nvSpPr>
            <p:spPr>
              <a:xfrm>
                <a:off x="6646979" y="5320998"/>
                <a:ext cx="3943782" cy="461665"/>
              </a:xfrm>
              <a:custGeom>
                <a:avLst/>
                <a:gdLst>
                  <a:gd name="connsiteX0" fmla="*/ 0 w 3943782"/>
                  <a:gd name="connsiteY0" fmla="*/ 0 h 461665"/>
                  <a:gd name="connsiteX1" fmla="*/ 484522 w 3943782"/>
                  <a:gd name="connsiteY1" fmla="*/ 0 h 461665"/>
                  <a:gd name="connsiteX2" fmla="*/ 1087357 w 3943782"/>
                  <a:gd name="connsiteY2" fmla="*/ 0 h 461665"/>
                  <a:gd name="connsiteX3" fmla="*/ 1650754 w 3943782"/>
                  <a:gd name="connsiteY3" fmla="*/ 0 h 461665"/>
                  <a:gd name="connsiteX4" fmla="*/ 2293028 w 3943782"/>
                  <a:gd name="connsiteY4" fmla="*/ 0 h 461665"/>
                  <a:gd name="connsiteX5" fmla="*/ 2856425 w 3943782"/>
                  <a:gd name="connsiteY5" fmla="*/ 0 h 461665"/>
                  <a:gd name="connsiteX6" fmla="*/ 3380385 w 3943782"/>
                  <a:gd name="connsiteY6" fmla="*/ 0 h 461665"/>
                  <a:gd name="connsiteX7" fmla="*/ 3943782 w 3943782"/>
                  <a:gd name="connsiteY7" fmla="*/ 0 h 461665"/>
                  <a:gd name="connsiteX8" fmla="*/ 3943782 w 3943782"/>
                  <a:gd name="connsiteY8" fmla="*/ 461665 h 461665"/>
                  <a:gd name="connsiteX9" fmla="*/ 3459260 w 3943782"/>
                  <a:gd name="connsiteY9" fmla="*/ 461665 h 461665"/>
                  <a:gd name="connsiteX10" fmla="*/ 3014176 w 3943782"/>
                  <a:gd name="connsiteY10" fmla="*/ 461665 h 461665"/>
                  <a:gd name="connsiteX11" fmla="*/ 2450779 w 3943782"/>
                  <a:gd name="connsiteY11" fmla="*/ 461665 h 461665"/>
                  <a:gd name="connsiteX12" fmla="*/ 1966257 w 3943782"/>
                  <a:gd name="connsiteY12" fmla="*/ 461665 h 461665"/>
                  <a:gd name="connsiteX13" fmla="*/ 1521173 w 3943782"/>
                  <a:gd name="connsiteY13" fmla="*/ 461665 h 461665"/>
                  <a:gd name="connsiteX14" fmla="*/ 1076089 w 3943782"/>
                  <a:gd name="connsiteY14" fmla="*/ 461665 h 461665"/>
                  <a:gd name="connsiteX15" fmla="*/ 552129 w 3943782"/>
                  <a:gd name="connsiteY15" fmla="*/ 461665 h 461665"/>
                  <a:gd name="connsiteX16" fmla="*/ 0 w 3943782"/>
                  <a:gd name="connsiteY16" fmla="*/ 461665 h 461665"/>
                  <a:gd name="connsiteX17" fmla="*/ 0 w 3943782"/>
                  <a:gd name="connsiteY1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43782" h="461665" extrusionOk="0">
                    <a:moveTo>
                      <a:pt x="0" y="0"/>
                    </a:moveTo>
                    <a:cubicBezTo>
                      <a:pt x="214613" y="-48254"/>
                      <a:pt x="378627" y="38301"/>
                      <a:pt x="484522" y="0"/>
                    </a:cubicBezTo>
                    <a:cubicBezTo>
                      <a:pt x="590417" y="-38301"/>
                      <a:pt x="936806" y="7415"/>
                      <a:pt x="1087357" y="0"/>
                    </a:cubicBezTo>
                    <a:cubicBezTo>
                      <a:pt x="1237909" y="-7415"/>
                      <a:pt x="1422088" y="23159"/>
                      <a:pt x="1650754" y="0"/>
                    </a:cubicBezTo>
                    <a:cubicBezTo>
                      <a:pt x="1879420" y="-23159"/>
                      <a:pt x="2080396" y="29637"/>
                      <a:pt x="2293028" y="0"/>
                    </a:cubicBezTo>
                    <a:cubicBezTo>
                      <a:pt x="2505660" y="-29637"/>
                      <a:pt x="2579269" y="27709"/>
                      <a:pt x="2856425" y="0"/>
                    </a:cubicBezTo>
                    <a:cubicBezTo>
                      <a:pt x="3133581" y="-27709"/>
                      <a:pt x="3209975" y="44563"/>
                      <a:pt x="3380385" y="0"/>
                    </a:cubicBezTo>
                    <a:cubicBezTo>
                      <a:pt x="3550795" y="-44563"/>
                      <a:pt x="3714419" y="31972"/>
                      <a:pt x="3943782" y="0"/>
                    </a:cubicBezTo>
                    <a:cubicBezTo>
                      <a:pt x="3977414" y="227716"/>
                      <a:pt x="3908927" y="237512"/>
                      <a:pt x="3943782" y="461665"/>
                    </a:cubicBezTo>
                    <a:cubicBezTo>
                      <a:pt x="3788126" y="471276"/>
                      <a:pt x="3630880" y="414724"/>
                      <a:pt x="3459260" y="461665"/>
                    </a:cubicBezTo>
                    <a:cubicBezTo>
                      <a:pt x="3287640" y="508606"/>
                      <a:pt x="3228236" y="428530"/>
                      <a:pt x="3014176" y="461665"/>
                    </a:cubicBezTo>
                    <a:cubicBezTo>
                      <a:pt x="2800116" y="494800"/>
                      <a:pt x="2708848" y="395351"/>
                      <a:pt x="2450779" y="461665"/>
                    </a:cubicBezTo>
                    <a:cubicBezTo>
                      <a:pt x="2192710" y="527979"/>
                      <a:pt x="2141190" y="406258"/>
                      <a:pt x="1966257" y="461665"/>
                    </a:cubicBezTo>
                    <a:cubicBezTo>
                      <a:pt x="1791324" y="517072"/>
                      <a:pt x="1637714" y="410047"/>
                      <a:pt x="1521173" y="461665"/>
                    </a:cubicBezTo>
                    <a:cubicBezTo>
                      <a:pt x="1404632" y="513283"/>
                      <a:pt x="1200014" y="438618"/>
                      <a:pt x="1076089" y="461665"/>
                    </a:cubicBezTo>
                    <a:cubicBezTo>
                      <a:pt x="952164" y="484712"/>
                      <a:pt x="776746" y="457411"/>
                      <a:pt x="552129" y="461665"/>
                    </a:cubicBezTo>
                    <a:cubicBezTo>
                      <a:pt x="327512" y="465919"/>
                      <a:pt x="116182" y="398475"/>
                      <a:pt x="0" y="461665"/>
                    </a:cubicBezTo>
                    <a:cubicBezTo>
                      <a:pt x="-32425" y="267279"/>
                      <a:pt x="14340" y="95454"/>
                      <a:pt x="0" y="0"/>
                    </a:cubicBezTo>
                    <a:close/>
                  </a:path>
                </a:pathLst>
              </a:custGeom>
              <a:noFill/>
              <a:ln w="38100">
                <a:solidFill>
                  <a:srgbClr val="FF0000"/>
                </a:solidFill>
                <a:extLst>
                  <a:ext uri="{C807C97D-BFC1-408E-A445-0C87EB9F89A2}">
                    <ask:lineSketchStyleProps xmlns:ask="http://schemas.microsoft.com/office/drawing/2018/sketchyshapes" sd="3054873628">
                      <a:prstGeom prst="rect">
                        <a:avLst/>
                      </a:prstGeom>
                      <ask:type>
                        <ask:lineSketchScribble/>
                      </ask:type>
                    </ask:lineSketchStyleProps>
                  </a:ext>
                </a:extLst>
              </a:ln>
            </p:spPr>
            <p:txBody>
              <a:bodyPr wrap="square">
                <a:spAutoFit/>
              </a:bodyPr>
              <a:lstStyle/>
              <a:p>
                <a:r>
                  <a:rPr lang="en-US" sz="2400" dirty="0">
                    <a:latin typeface="+mj-lt"/>
                  </a:rPr>
                  <a:t>Biting stage duration </a:t>
                </a:r>
                <a14:m>
                  <m:oMath xmlns:m="http://schemas.openxmlformats.org/officeDocument/2006/math">
                    <m:r>
                      <a:rPr lang="en-US" sz="2400" b="0" i="1" smtClean="0">
                        <a:latin typeface="Cambria Math" panose="02040503050406030204" pitchFamily="18" charset="0"/>
                      </a:rPr>
                      <m:t>∼</m:t>
                    </m:r>
                    <m:r>
                      <m:rPr>
                        <m:nor/>
                      </m:rPr>
                      <a:rPr lang="en-US" sz="2400" b="0" i="0" smtClean="0">
                        <a:latin typeface="Cambria Math" panose="02040503050406030204" pitchFamily="18" charset="0"/>
                      </a:rPr>
                      <m:t>Exp</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e>
                    </m:d>
                  </m:oMath>
                </a14:m>
                <a:endParaRPr lang="en-US" sz="2400" dirty="0">
                  <a:latin typeface="+mj-lt"/>
                </a:endParaRPr>
              </a:p>
            </p:txBody>
          </p:sp>
        </mc:Choice>
        <mc:Fallback>
          <p:sp>
            <p:nvSpPr>
              <p:cNvPr id="9" name="TextBox 8">
                <a:extLst>
                  <a:ext uri="{FF2B5EF4-FFF2-40B4-BE49-F238E27FC236}">
                    <a16:creationId xmlns:a16="http://schemas.microsoft.com/office/drawing/2014/main" id="{54838BD5-4448-5B37-457D-734B8C8C5E6C}"/>
                  </a:ext>
                </a:extLst>
              </p:cNvPr>
              <p:cNvSpPr txBox="1">
                <a:spLocks noRot="1" noChangeAspect="1" noMove="1" noResize="1" noEditPoints="1" noAdjustHandles="1" noChangeArrowheads="1" noChangeShapeType="1" noTextEdit="1"/>
              </p:cNvSpPr>
              <p:nvPr/>
            </p:nvSpPr>
            <p:spPr>
              <a:xfrm>
                <a:off x="6646979" y="5320998"/>
                <a:ext cx="3943782" cy="461665"/>
              </a:xfrm>
              <a:prstGeom prst="rect">
                <a:avLst/>
              </a:prstGeom>
              <a:blipFill>
                <a:blip r:embed="rId15"/>
                <a:stretch>
                  <a:fillRect l="-1522" t="-2247" b="-16854"/>
                </a:stretch>
              </a:blipFill>
              <a:ln w="38100">
                <a:solidFill>
                  <a:srgbClr val="FF0000"/>
                </a:solidFill>
                <a:extLst>
                  <a:ext uri="{C807C97D-BFC1-408E-A445-0C87EB9F89A2}">
                    <ask:lineSketchStyleProps xmlns:ask="http://schemas.microsoft.com/office/drawing/2018/sketchyshapes" sd="3054873628">
                      <a:custGeom>
                        <a:avLst/>
                        <a:gdLst>
                          <a:gd name="connsiteX0" fmla="*/ 0 w 3943782"/>
                          <a:gd name="connsiteY0" fmla="*/ 0 h 461665"/>
                          <a:gd name="connsiteX1" fmla="*/ 484522 w 3943782"/>
                          <a:gd name="connsiteY1" fmla="*/ 0 h 461665"/>
                          <a:gd name="connsiteX2" fmla="*/ 1087357 w 3943782"/>
                          <a:gd name="connsiteY2" fmla="*/ 0 h 461665"/>
                          <a:gd name="connsiteX3" fmla="*/ 1650754 w 3943782"/>
                          <a:gd name="connsiteY3" fmla="*/ 0 h 461665"/>
                          <a:gd name="connsiteX4" fmla="*/ 2293028 w 3943782"/>
                          <a:gd name="connsiteY4" fmla="*/ 0 h 461665"/>
                          <a:gd name="connsiteX5" fmla="*/ 2856425 w 3943782"/>
                          <a:gd name="connsiteY5" fmla="*/ 0 h 461665"/>
                          <a:gd name="connsiteX6" fmla="*/ 3380385 w 3943782"/>
                          <a:gd name="connsiteY6" fmla="*/ 0 h 461665"/>
                          <a:gd name="connsiteX7" fmla="*/ 3943782 w 3943782"/>
                          <a:gd name="connsiteY7" fmla="*/ 0 h 461665"/>
                          <a:gd name="connsiteX8" fmla="*/ 3943782 w 3943782"/>
                          <a:gd name="connsiteY8" fmla="*/ 461665 h 461665"/>
                          <a:gd name="connsiteX9" fmla="*/ 3459260 w 3943782"/>
                          <a:gd name="connsiteY9" fmla="*/ 461665 h 461665"/>
                          <a:gd name="connsiteX10" fmla="*/ 3014176 w 3943782"/>
                          <a:gd name="connsiteY10" fmla="*/ 461665 h 461665"/>
                          <a:gd name="connsiteX11" fmla="*/ 2450779 w 3943782"/>
                          <a:gd name="connsiteY11" fmla="*/ 461665 h 461665"/>
                          <a:gd name="connsiteX12" fmla="*/ 1966257 w 3943782"/>
                          <a:gd name="connsiteY12" fmla="*/ 461665 h 461665"/>
                          <a:gd name="connsiteX13" fmla="*/ 1521173 w 3943782"/>
                          <a:gd name="connsiteY13" fmla="*/ 461665 h 461665"/>
                          <a:gd name="connsiteX14" fmla="*/ 1076089 w 3943782"/>
                          <a:gd name="connsiteY14" fmla="*/ 461665 h 461665"/>
                          <a:gd name="connsiteX15" fmla="*/ 552129 w 3943782"/>
                          <a:gd name="connsiteY15" fmla="*/ 461665 h 461665"/>
                          <a:gd name="connsiteX16" fmla="*/ 0 w 3943782"/>
                          <a:gd name="connsiteY16" fmla="*/ 461665 h 461665"/>
                          <a:gd name="connsiteX17" fmla="*/ 0 w 3943782"/>
                          <a:gd name="connsiteY1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43782" h="461665" extrusionOk="0">
                            <a:moveTo>
                              <a:pt x="0" y="0"/>
                            </a:moveTo>
                            <a:cubicBezTo>
                              <a:pt x="214613" y="-48254"/>
                              <a:pt x="378627" y="38301"/>
                              <a:pt x="484522" y="0"/>
                            </a:cubicBezTo>
                            <a:cubicBezTo>
                              <a:pt x="590417" y="-38301"/>
                              <a:pt x="936806" y="7415"/>
                              <a:pt x="1087357" y="0"/>
                            </a:cubicBezTo>
                            <a:cubicBezTo>
                              <a:pt x="1237909" y="-7415"/>
                              <a:pt x="1422088" y="23159"/>
                              <a:pt x="1650754" y="0"/>
                            </a:cubicBezTo>
                            <a:cubicBezTo>
                              <a:pt x="1879420" y="-23159"/>
                              <a:pt x="2080396" y="29637"/>
                              <a:pt x="2293028" y="0"/>
                            </a:cubicBezTo>
                            <a:cubicBezTo>
                              <a:pt x="2505660" y="-29637"/>
                              <a:pt x="2579269" y="27709"/>
                              <a:pt x="2856425" y="0"/>
                            </a:cubicBezTo>
                            <a:cubicBezTo>
                              <a:pt x="3133581" y="-27709"/>
                              <a:pt x="3209975" y="44563"/>
                              <a:pt x="3380385" y="0"/>
                            </a:cubicBezTo>
                            <a:cubicBezTo>
                              <a:pt x="3550795" y="-44563"/>
                              <a:pt x="3714419" y="31972"/>
                              <a:pt x="3943782" y="0"/>
                            </a:cubicBezTo>
                            <a:cubicBezTo>
                              <a:pt x="3977414" y="227716"/>
                              <a:pt x="3908927" y="237512"/>
                              <a:pt x="3943782" y="461665"/>
                            </a:cubicBezTo>
                            <a:cubicBezTo>
                              <a:pt x="3788126" y="471276"/>
                              <a:pt x="3630880" y="414724"/>
                              <a:pt x="3459260" y="461665"/>
                            </a:cubicBezTo>
                            <a:cubicBezTo>
                              <a:pt x="3287640" y="508606"/>
                              <a:pt x="3228236" y="428530"/>
                              <a:pt x="3014176" y="461665"/>
                            </a:cubicBezTo>
                            <a:cubicBezTo>
                              <a:pt x="2800116" y="494800"/>
                              <a:pt x="2708848" y="395351"/>
                              <a:pt x="2450779" y="461665"/>
                            </a:cubicBezTo>
                            <a:cubicBezTo>
                              <a:pt x="2192710" y="527979"/>
                              <a:pt x="2141190" y="406258"/>
                              <a:pt x="1966257" y="461665"/>
                            </a:cubicBezTo>
                            <a:cubicBezTo>
                              <a:pt x="1791324" y="517072"/>
                              <a:pt x="1637714" y="410047"/>
                              <a:pt x="1521173" y="461665"/>
                            </a:cubicBezTo>
                            <a:cubicBezTo>
                              <a:pt x="1404632" y="513283"/>
                              <a:pt x="1200014" y="438618"/>
                              <a:pt x="1076089" y="461665"/>
                            </a:cubicBezTo>
                            <a:cubicBezTo>
                              <a:pt x="952164" y="484712"/>
                              <a:pt x="776746" y="457411"/>
                              <a:pt x="552129" y="461665"/>
                            </a:cubicBezTo>
                            <a:cubicBezTo>
                              <a:pt x="327512" y="465919"/>
                              <a:pt x="116182" y="398475"/>
                              <a:pt x="0" y="461665"/>
                            </a:cubicBezTo>
                            <a:cubicBezTo>
                              <a:pt x="-32425" y="267279"/>
                              <a:pt x="14340" y="95454"/>
                              <a:pt x="0" y="0"/>
                            </a:cubicBezTo>
                            <a:close/>
                          </a:path>
                        </a:pathLst>
                      </a:custGeom>
                      <ask:type>
                        <ask:lineSketchScribbl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53506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type="lt">
                                    <p:tmAbs val="0"/>
                                  </p:iterate>
                                  <p:childTnLst>
                                    <p:set>
                                      <p:cBhvr>
                                        <p:cTn id="48" dur="1" fill="hold">
                                          <p:stCondLst>
                                            <p:cond delay="0"/>
                                          </p:stCondLst>
                                        </p:cTn>
                                        <p:tgtEl>
                                          <p:spTgt spid="9"/>
                                        </p:tgtEl>
                                        <p:attrNameLst>
                                          <p:attrName>style.visibility</p:attrName>
                                        </p:attrNameLst>
                                      </p:cBhvr>
                                      <p:to>
                                        <p:strVal val="visible"/>
                                      </p:to>
                                    </p:set>
                                  </p:childTnLst>
                                </p:cTn>
                              </p:par>
                              <p:par>
                                <p:cTn id="49" presetID="6" presetClass="emph" presetSubtype="0" fill="hold" grpId="2" nodeType="withEffect">
                                  <p:stCondLst>
                                    <p:cond delay="0"/>
                                  </p:stCondLst>
                                  <p:childTnLst>
                                    <p:animScale>
                                      <p:cBhvr>
                                        <p:cTn id="50" dur="750" fill="hold"/>
                                        <p:tgtEl>
                                          <p:spTgt spid="35"/>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1"/>
      <p:bldP spid="35" grpId="2"/>
      <p:bldP spid="37" grpId="0"/>
      <p:bldP spid="39" grpId="0"/>
      <p:bldP spid="4" grpId="0"/>
      <p:bldP spid="7" grpId="0"/>
      <p:bldP spid="28" grpId="0"/>
      <p:bldP spid="10" grpId="0" animBg="1"/>
      <p:bldP spid="11"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15E63-9DE2-C8EB-3105-AE2259FE1EC5}"/>
              </a:ext>
            </a:extLst>
          </p:cNvPr>
          <p:cNvSpPr txBox="1"/>
          <p:nvPr/>
        </p:nvSpPr>
        <p:spPr>
          <a:xfrm>
            <a:off x="720843" y="86436"/>
            <a:ext cx="10750315" cy="461665"/>
          </a:xfrm>
          <a:prstGeom prst="rect">
            <a:avLst/>
          </a:prstGeom>
          <a:noFill/>
        </p:spPr>
        <p:txBody>
          <a:bodyPr wrap="none" rtlCol="0">
            <a:spAutoFit/>
          </a:bodyPr>
          <a:lstStyle/>
          <a:p>
            <a:r>
              <a:rPr lang="en-US" sz="2400" b="1" dirty="0"/>
              <a:t>Empirical estimates do not support the exponential distribution assumption</a:t>
            </a:r>
          </a:p>
        </p:txBody>
      </p:sp>
      <p:pic>
        <p:nvPicPr>
          <p:cNvPr id="8" name="Picture 7">
            <a:extLst>
              <a:ext uri="{FF2B5EF4-FFF2-40B4-BE49-F238E27FC236}">
                <a16:creationId xmlns:a16="http://schemas.microsoft.com/office/drawing/2014/main" id="{BAD60F93-6D45-BB0F-53F3-A63E6389BE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5350"/>
            <a:ext cx="12192000" cy="5333999"/>
          </a:xfrm>
          <a:prstGeom prst="rect">
            <a:avLst/>
          </a:prstGeom>
        </p:spPr>
      </p:pic>
      <p:sp>
        <p:nvSpPr>
          <p:cNvPr id="9" name="TextBox 8">
            <a:extLst>
              <a:ext uri="{FF2B5EF4-FFF2-40B4-BE49-F238E27FC236}">
                <a16:creationId xmlns:a16="http://schemas.microsoft.com/office/drawing/2014/main" id="{ADEABA09-CF73-6335-FEB1-6B9649BDCDAA}"/>
              </a:ext>
            </a:extLst>
          </p:cNvPr>
          <p:cNvSpPr txBox="1"/>
          <p:nvPr/>
        </p:nvSpPr>
        <p:spPr>
          <a:xfrm>
            <a:off x="40943" y="5876598"/>
            <a:ext cx="6359857" cy="954107"/>
          </a:xfrm>
          <a:prstGeom prst="rect">
            <a:avLst/>
          </a:prstGeom>
          <a:noFill/>
        </p:spPr>
        <p:txBody>
          <a:bodyPr wrap="square">
            <a:spAutoFit/>
          </a:bodyPr>
          <a:lstStyle/>
          <a:p>
            <a:r>
              <a:rPr lang="en-US" sz="1400" dirty="0"/>
              <a:t>Created with data from: </a:t>
            </a:r>
            <a:br>
              <a:rPr lang="en-US" sz="1400" dirty="0"/>
            </a:br>
            <a:r>
              <a:rPr lang="en-US" sz="1400" dirty="0"/>
              <a:t>Christofferson, R., et al.. 2022. </a:t>
            </a:r>
            <a:r>
              <a:rPr lang="en-US" sz="1400" b="1" dirty="0"/>
              <a:t>How Do I Bite Thee? Let Me Count the Ways: Exploring the Implications of Individual Biting Habits of Aedes Aegypti for Dengue Transmission</a:t>
            </a:r>
            <a:r>
              <a:rPr lang="en-US" sz="1400" dirty="0"/>
              <a:t>. </a:t>
            </a:r>
            <a:r>
              <a:rPr lang="en-US" sz="1400" dirty="0" err="1"/>
              <a:t>PLoS</a:t>
            </a:r>
            <a:r>
              <a:rPr lang="en-US" sz="1400" dirty="0"/>
              <a:t> Neglected Tropical Diseases 16 (10): e0010818.</a:t>
            </a:r>
          </a:p>
        </p:txBody>
      </p:sp>
    </p:spTree>
    <p:extLst>
      <p:ext uri="{BB962C8B-B14F-4D97-AF65-F5344CB8AC3E}">
        <p14:creationId xmlns:p14="http://schemas.microsoft.com/office/powerpoint/2010/main" val="3862664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
        <p:nvSpPr>
          <p:cNvPr id="2" name="TextBox 1">
            <a:extLst>
              <a:ext uri="{FF2B5EF4-FFF2-40B4-BE49-F238E27FC236}">
                <a16:creationId xmlns:a16="http://schemas.microsoft.com/office/drawing/2014/main" id="{892C8BF7-0938-4EC0-7E32-53B545E52AF2}"/>
              </a:ext>
            </a:extLst>
          </p:cNvPr>
          <p:cNvSpPr txBox="1"/>
          <p:nvPr/>
        </p:nvSpPr>
        <p:spPr>
          <a:xfrm>
            <a:off x="4003857" y="3167390"/>
            <a:ext cx="4184287" cy="523220"/>
          </a:xfrm>
          <a:prstGeom prst="rect">
            <a:avLst/>
          </a:prstGeom>
          <a:noFill/>
        </p:spPr>
        <p:txBody>
          <a:bodyPr wrap="none" rtlCol="0">
            <a:spAutoFit/>
          </a:bodyPr>
          <a:lstStyle/>
          <a:p>
            <a:r>
              <a:rPr lang="en-US" sz="2800" b="1" dirty="0">
                <a:solidFill>
                  <a:schemeClr val="bg1"/>
                </a:solidFill>
              </a:rPr>
              <a:t>Warning</a:t>
            </a:r>
            <a:r>
              <a:rPr lang="en-US" sz="2800" dirty="0">
                <a:solidFill>
                  <a:schemeClr val="bg1"/>
                </a:solidFill>
              </a:rPr>
              <a:t>: Images of blood</a:t>
            </a:r>
          </a:p>
        </p:txBody>
      </p:sp>
    </p:spTree>
    <p:extLst>
      <p:ext uri="{BB962C8B-B14F-4D97-AF65-F5344CB8AC3E}">
        <p14:creationId xmlns:p14="http://schemas.microsoft.com/office/powerpoint/2010/main" val="233763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59464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E1BF7-ACF3-4805-6D47-E5681F64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1E97C-42AE-B26A-AC51-BDB05CEBCABC}"/>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CC0F7BA6-22F7-6BB3-F070-1B67EAA6A819}"/>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BFB724BE-0F5E-A6E0-DBF2-D8F5ECBA32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5283A037-190D-2165-EACD-DDDD6AE81543}"/>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3CCCA178-22A3-CF7C-13D6-C199FF6FDF7B}"/>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750E4C59-FE0D-3D93-EEF3-37FAF36F0D0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75A70ACC-901A-BE6D-7DE5-A14B232A2655}"/>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717E39-14F3-2887-C8F1-931BE5F936C0}"/>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E1F42E6A-0D3C-141F-6DF0-BF21A7D2379D}"/>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1DBA91D-74D4-CD97-11E5-30433D78B72B}"/>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69113E9-8258-3D13-8DB6-74DA3EE1ACBA}"/>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EE8C085-7BDC-094D-DD2D-C3034FF54EAA}"/>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6A72E96-FB07-DFA1-C639-03C18B9BEF27}"/>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5A6929-EB3F-46F1-84DA-134288508035}"/>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91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biting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369073" y="1442847"/>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DBCA5F-E09B-3532-0217-32E65C29A27E}"/>
              </a:ext>
            </a:extLst>
          </p:cNvPr>
          <p:cNvSpPr txBox="1"/>
          <p:nvPr/>
        </p:nvSpPr>
        <p:spPr>
          <a:xfrm>
            <a:off x="3755359" y="86436"/>
            <a:ext cx="4681282" cy="461665"/>
          </a:xfrm>
          <a:prstGeom prst="rect">
            <a:avLst/>
          </a:prstGeom>
          <a:noFill/>
        </p:spPr>
        <p:txBody>
          <a:bodyPr wrap="none" rtlCol="0">
            <a:spAutoFit/>
          </a:bodyPr>
          <a:lstStyle/>
          <a:p>
            <a:r>
              <a:rPr lang="en-US" sz="2400" b="1" dirty="0"/>
              <a:t>How is multiple biting modeled?</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F6CB2A9-2920-CF78-0883-91E0E6A1AE8A}"/>
                  </a:ext>
                </a:extLst>
              </p:cNvPr>
              <p:cNvSpPr txBox="1"/>
              <p:nvPr/>
            </p:nvSpPr>
            <p:spPr>
              <a:xfrm>
                <a:off x="2185916" y="1720840"/>
                <a:ext cx="7820169" cy="3416320"/>
              </a:xfrm>
              <a:prstGeom prst="rect">
                <a:avLst/>
              </a:prstGeom>
              <a:noFill/>
            </p:spPr>
            <p:txBody>
              <a:bodyPr wrap="square" rtlCol="0">
                <a:spAutoFit/>
              </a:bodyPr>
              <a:lstStyle/>
              <a:p>
                <a:r>
                  <a:rPr lang="en-US" dirty="0"/>
                  <a:t>The average </a:t>
                </a:r>
                <a:r>
                  <a:rPr lang="en-US" b="1" dirty="0"/>
                  <a:t>gonotrophic cycle duration (GCD) </a:t>
                </a:r>
                <a:r>
                  <a:rPr lang="en-US" dirty="0"/>
                  <a:t>is</a:t>
                </a:r>
                <a:r>
                  <a:rPr lang="en-US" b="1" dirty="0"/>
                  <a:t> </a:t>
                </a:r>
                <a14:m>
                  <m:oMath xmlns:m="http://schemas.openxmlformats.org/officeDocument/2006/math">
                    <m:r>
                      <a:rPr lang="en-US" i="1" dirty="0" smtClean="0">
                        <a:latin typeface="Cambria Math" panose="02040503050406030204" pitchFamily="18" charset="0"/>
                      </a:rPr>
                      <m:t>𝑇</m:t>
                    </m:r>
                  </m:oMath>
                </a14:m>
                <a:endParaRPr lang="en-US" dirty="0"/>
              </a:p>
              <a:p>
                <a:endParaRPr lang="en-US" dirty="0"/>
              </a:p>
              <a:p>
                <a:endParaRPr lang="en-US" dirty="0"/>
              </a:p>
              <a:p>
                <a:endParaRPr lang="en-US" dirty="0"/>
              </a:p>
              <a:p>
                <a:r>
                  <a:rPr lang="en-US" dirty="0"/>
                  <a:t>Then the </a:t>
                </a:r>
                <a:r>
                  <a:rPr lang="en-US" b="1" dirty="0"/>
                  <a:t>standard biting rate </a:t>
                </a:r>
                <a:r>
                  <a:rPr lang="en-US" dirty="0"/>
                  <a:t>is</a:t>
                </a:r>
                <a:endParaRPr lang="en-US" b="1"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 = 1/</m:t>
                      </m:r>
                      <m:r>
                        <a:rPr lang="en-US" i="1" dirty="0" smtClean="0">
                          <a:latin typeface="Cambria Math" panose="02040503050406030204" pitchFamily="18" charset="0"/>
                        </a:rPr>
                        <m:t>𝑇</m:t>
                      </m:r>
                    </m:oMath>
                  </m:oMathPara>
                </a14:m>
                <a:endParaRPr lang="en-US" b="1" dirty="0"/>
              </a:p>
              <a:p>
                <a:endParaRPr lang="en-US" b="1" dirty="0"/>
              </a:p>
              <a:p>
                <a:endParaRPr lang="en-US" b="1" dirty="0"/>
              </a:p>
              <a:p>
                <a:r>
                  <a:rPr lang="en-US" dirty="0"/>
                  <a:t>If the </a:t>
                </a:r>
                <a:r>
                  <a:rPr lang="en-US" b="1" dirty="0"/>
                  <a:t>multiple biting number</a:t>
                </a:r>
                <a:r>
                  <a:rPr lang="en-US" dirty="0"/>
                  <a:t> is </a:t>
                </a:r>
                <a14:m>
                  <m:oMath xmlns:m="http://schemas.openxmlformats.org/officeDocument/2006/math">
                    <m:r>
                      <a:rPr lang="en-US" i="1" dirty="0" smtClean="0">
                        <a:latin typeface="Cambria Math" panose="02040503050406030204" pitchFamily="18" charset="0"/>
                      </a:rPr>
                      <m:t>𝑀</m:t>
                    </m:r>
                  </m:oMath>
                </a14:m>
                <a:r>
                  <a:rPr lang="en-US" dirty="0"/>
                  <a:t>, that is, a mosquito bites </a:t>
                </a:r>
                <a14:m>
                  <m:oMath xmlns:m="http://schemas.openxmlformats.org/officeDocument/2006/math">
                    <m:r>
                      <a:rPr lang="en-US" i="1" dirty="0" smtClean="0">
                        <a:latin typeface="Cambria Math" panose="02040503050406030204" pitchFamily="18" charset="0"/>
                      </a:rPr>
                      <m:t>𝑀</m:t>
                    </m:r>
                  </m:oMath>
                </a14:m>
                <a:r>
                  <a:rPr lang="en-US" dirty="0"/>
                  <a:t> times per GCD, then the </a:t>
                </a:r>
                <a:r>
                  <a:rPr lang="en-US" b="1" dirty="0"/>
                  <a:t>modified biting rate</a:t>
                </a:r>
                <a:r>
                  <a:rPr lang="en-US" dirty="0"/>
                  <a:t> is </a:t>
                </a:r>
                <a:endParaRPr lang="en-US" b="0"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𝑀</m:t>
                      </m:r>
                      <m:r>
                        <a:rPr lang="en-US" b="0" i="1" dirty="0" smtClean="0">
                          <a:latin typeface="Cambria Math" panose="02040503050406030204" pitchFamily="18" charset="0"/>
                        </a:rPr>
                        <m:t>/</m:t>
                      </m:r>
                      <m:r>
                        <a:rPr lang="en-US" b="0" i="1" dirty="0" smtClean="0">
                          <a:latin typeface="Cambria Math" panose="02040503050406030204" pitchFamily="18" charset="0"/>
                        </a:rPr>
                        <m:t>𝑇</m:t>
                      </m:r>
                    </m:oMath>
                  </m:oMathPara>
                </a14:m>
                <a:endParaRPr lang="en-US" i="1" dirty="0"/>
              </a:p>
              <a:p>
                <a:endParaRPr lang="en-US" i="1" dirty="0"/>
              </a:p>
            </p:txBody>
          </p:sp>
        </mc:Choice>
        <mc:Fallback>
          <p:sp>
            <p:nvSpPr>
              <p:cNvPr id="3" name="TextBox 2">
                <a:extLst>
                  <a:ext uri="{FF2B5EF4-FFF2-40B4-BE49-F238E27FC236}">
                    <a16:creationId xmlns:a16="http://schemas.microsoft.com/office/drawing/2014/main" id="{3F6CB2A9-2920-CF78-0883-91E0E6A1AE8A}"/>
                  </a:ext>
                </a:extLst>
              </p:cNvPr>
              <p:cNvSpPr txBox="1">
                <a:spLocks noRot="1" noChangeAspect="1" noMove="1" noResize="1" noEditPoints="1" noAdjustHandles="1" noChangeArrowheads="1" noChangeShapeType="1" noTextEdit="1"/>
              </p:cNvSpPr>
              <p:nvPr/>
            </p:nvSpPr>
            <p:spPr>
              <a:xfrm>
                <a:off x="2185916" y="1720840"/>
                <a:ext cx="7820169" cy="3416320"/>
              </a:xfrm>
              <a:prstGeom prst="rect">
                <a:avLst/>
              </a:prstGeom>
              <a:blipFill>
                <a:blip r:embed="rId2"/>
                <a:stretch>
                  <a:fillRect l="-702" t="-713" r="-1170"/>
                </a:stretch>
              </a:blipFill>
            </p:spPr>
            <p:txBody>
              <a:bodyPr/>
              <a:lstStyle/>
              <a:p>
                <a:r>
                  <a:rPr lang="en-US">
                    <a:noFill/>
                  </a:rPr>
                  <a:t> </a:t>
                </a:r>
              </a:p>
            </p:txBody>
          </p:sp>
        </mc:Fallback>
      </mc:AlternateContent>
    </p:spTree>
    <p:extLst>
      <p:ext uri="{BB962C8B-B14F-4D97-AF65-F5344CB8AC3E}">
        <p14:creationId xmlns:p14="http://schemas.microsoft.com/office/powerpoint/2010/main" val="1213329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dirty="0"/>
              <a:t>Multiple biting may </a:t>
            </a:r>
            <a:r>
              <a:rPr lang="en-US" b="1" dirty="0"/>
              <a:t>multiply</a:t>
            </a:r>
            <a:r>
              <a:rPr lang="en-US" dirty="0"/>
              <a:t> transmission</a:t>
            </a:r>
            <a:endParaRPr lang="en-US" u="sng" dirty="0"/>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
        <p:nvSpPr>
          <p:cNvPr id="3" name="TextBox 2">
            <a:extLst>
              <a:ext uri="{FF2B5EF4-FFF2-40B4-BE49-F238E27FC236}">
                <a16:creationId xmlns:a16="http://schemas.microsoft.com/office/drawing/2014/main" id="{58F16B6E-BD94-EEA8-A828-E27C56504239}"/>
              </a:ext>
            </a:extLst>
          </p:cNvPr>
          <p:cNvSpPr txBox="1"/>
          <p:nvPr/>
        </p:nvSpPr>
        <p:spPr>
          <a:xfrm>
            <a:off x="6757898" y="2143397"/>
            <a:ext cx="3748860" cy="1015663"/>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03937-D09F-87C7-40A5-672D957F01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8101"/>
            <a:ext cx="12192000" cy="5333999"/>
          </a:xfrm>
          <a:prstGeom prst="rect">
            <a:avLst/>
          </a:prstGeom>
        </p:spPr>
      </p:pic>
      <p:sp>
        <p:nvSpPr>
          <p:cNvPr id="4" name="TextBox 3">
            <a:extLst>
              <a:ext uri="{FF2B5EF4-FFF2-40B4-BE49-F238E27FC236}">
                <a16:creationId xmlns:a16="http://schemas.microsoft.com/office/drawing/2014/main" id="{C75517CB-8C15-21E1-4A56-E38F5B3F41F2}"/>
              </a:ext>
            </a:extLst>
          </p:cNvPr>
          <p:cNvSpPr txBox="1"/>
          <p:nvPr/>
        </p:nvSpPr>
        <p:spPr>
          <a:xfrm>
            <a:off x="2698083" y="86436"/>
            <a:ext cx="6795835" cy="461665"/>
          </a:xfrm>
          <a:prstGeom prst="rect">
            <a:avLst/>
          </a:prstGeom>
          <a:noFill/>
        </p:spPr>
        <p:txBody>
          <a:bodyPr wrap="none" rtlCol="0">
            <a:spAutoFit/>
          </a:bodyPr>
          <a:lstStyle/>
          <a:p>
            <a:r>
              <a:rPr lang="en-US" sz="2400" b="1" dirty="0"/>
              <a:t>Biting rate and biting number may be correlated</a:t>
            </a:r>
          </a:p>
        </p:txBody>
      </p:sp>
      <p:sp>
        <p:nvSpPr>
          <p:cNvPr id="5" name="TextBox 4">
            <a:extLst>
              <a:ext uri="{FF2B5EF4-FFF2-40B4-BE49-F238E27FC236}">
                <a16:creationId xmlns:a16="http://schemas.microsoft.com/office/drawing/2014/main" id="{4639E046-2FF4-7DBA-4018-22EF7AF7D2B2}"/>
              </a:ext>
            </a:extLst>
          </p:cNvPr>
          <p:cNvSpPr txBox="1"/>
          <p:nvPr/>
        </p:nvSpPr>
        <p:spPr>
          <a:xfrm>
            <a:off x="40943" y="5876598"/>
            <a:ext cx="6359857" cy="954107"/>
          </a:xfrm>
          <a:prstGeom prst="rect">
            <a:avLst/>
          </a:prstGeom>
          <a:noFill/>
        </p:spPr>
        <p:txBody>
          <a:bodyPr wrap="square">
            <a:spAutoFit/>
          </a:bodyPr>
          <a:lstStyle/>
          <a:p>
            <a:r>
              <a:rPr lang="en-US" sz="1400" dirty="0"/>
              <a:t>Created with data from: </a:t>
            </a:r>
            <a:br>
              <a:rPr lang="en-US" sz="1400" dirty="0"/>
            </a:br>
            <a:r>
              <a:rPr lang="en-US" sz="1400" dirty="0"/>
              <a:t>Christofferson, R., et al.. 2022. </a:t>
            </a:r>
            <a:r>
              <a:rPr lang="en-US" sz="1400" b="1" dirty="0"/>
              <a:t>How Do I Bite Thee? Let Me Count the Ways: Exploring the Implications of Individual Biting Habits of Aedes Aegypti for Dengue Transmission</a:t>
            </a:r>
            <a:r>
              <a:rPr lang="en-US" sz="1400" dirty="0"/>
              <a:t>. </a:t>
            </a:r>
            <a:r>
              <a:rPr lang="en-US" sz="1400" dirty="0" err="1"/>
              <a:t>PLoS</a:t>
            </a:r>
            <a:r>
              <a:rPr lang="en-US" sz="1400" dirty="0"/>
              <a:t> Neglected Tropical Diseases 16 (10): e0010818.</a:t>
            </a:r>
          </a:p>
        </p:txBody>
      </p:sp>
    </p:spTree>
    <p:extLst>
      <p:ext uri="{BB962C8B-B14F-4D97-AF65-F5344CB8AC3E}">
        <p14:creationId xmlns:p14="http://schemas.microsoft.com/office/powerpoint/2010/main" val="265356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2327-2431-980D-40C4-0A9A975BDE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1E9971-2A57-5E16-40C3-75D40D11B1EA}"/>
              </a:ext>
            </a:extLst>
          </p:cNvPr>
          <p:cNvSpPr txBox="1"/>
          <p:nvPr/>
        </p:nvSpPr>
        <p:spPr>
          <a:xfrm>
            <a:off x="1866830" y="86436"/>
            <a:ext cx="8458341" cy="461665"/>
          </a:xfrm>
          <a:prstGeom prst="rect">
            <a:avLst/>
          </a:prstGeom>
          <a:noFill/>
        </p:spPr>
        <p:txBody>
          <a:bodyPr wrap="none" rtlCol="0">
            <a:spAutoFit/>
          </a:bodyPr>
          <a:lstStyle/>
          <a:p>
            <a:r>
              <a:rPr lang="en-US" sz="2400" b="1" dirty="0"/>
              <a:t>What if the GCD and multiple biting number are correlated?</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4395AF9-57F5-93F0-5201-88A5F16F7ECE}"/>
                  </a:ext>
                </a:extLst>
              </p:cNvPr>
              <p:cNvSpPr txBox="1"/>
              <p:nvPr/>
            </p:nvSpPr>
            <p:spPr>
              <a:xfrm>
                <a:off x="1765110" y="1175627"/>
                <a:ext cx="8084024" cy="5060744"/>
              </a:xfrm>
              <a:prstGeom prst="rect">
                <a:avLst/>
              </a:prstGeom>
              <a:noFill/>
            </p:spPr>
            <p:txBody>
              <a:bodyPr wrap="square" rtlCol="0">
                <a:spAutoFit/>
              </a:bodyPr>
              <a:lstStyle/>
              <a:p>
                <a:r>
                  <a:rPr lang="en-US" b="1" dirty="0"/>
                  <a:t>Toy example:</a:t>
                </a:r>
              </a:p>
              <a:p>
                <a:endParaRPr lang="en-US" dirty="0"/>
              </a:p>
              <a:p>
                <a:r>
                  <a:rPr lang="en-US" dirty="0"/>
                  <a:t>An extrinsic factor concurrently:</a:t>
                </a:r>
              </a:p>
              <a:p>
                <a:r>
                  <a:rPr lang="en-US" dirty="0"/>
                  <a:t>Increases the GCD </a:t>
                </a:r>
                <a14:m>
                  <m:oMath xmlns:m="http://schemas.openxmlformats.org/officeDocument/2006/math">
                    <m:r>
                      <a:rPr lang="en-US" i="1" dirty="0" smtClean="0">
                        <a:latin typeface="Cambria Math" panose="02040503050406030204" pitchFamily="18" charset="0"/>
                      </a:rPr>
                      <m:t>𝑇</m:t>
                    </m:r>
                  </m:oMath>
                </a14:m>
                <a:r>
                  <a:rPr lang="en-US" dirty="0"/>
                  <a:t> to </a:t>
                </a:r>
              </a:p>
              <a:p>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𝑇</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𝑎𝑇</m:t>
                      </m:r>
                    </m:oMath>
                  </m:oMathPara>
                </a14:m>
                <a:endParaRPr lang="en-US" b="0" dirty="0"/>
              </a:p>
              <a:p>
                <a:endParaRPr lang="en-US" b="1" dirty="0"/>
              </a:p>
              <a:p>
                <a:r>
                  <a:rPr lang="en-US" dirty="0"/>
                  <a:t>Increases the multiple biting number </a:t>
                </a:r>
                <a14:m>
                  <m:oMath xmlns:m="http://schemas.openxmlformats.org/officeDocument/2006/math">
                    <m:r>
                      <a:rPr lang="en-US" i="1" dirty="0" smtClean="0">
                        <a:latin typeface="Cambria Math" panose="02040503050406030204" pitchFamily="18" charset="0"/>
                      </a:rPr>
                      <m:t>𝑀</m:t>
                    </m:r>
                  </m:oMath>
                </a14:m>
                <a:r>
                  <a:rPr lang="en-US" dirty="0"/>
                  <a:t> to </a:t>
                </a:r>
              </a:p>
              <a:p>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𝑀</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𝑎𝑀</m:t>
                      </m:r>
                    </m:oMath>
                  </m:oMathPara>
                </a14:m>
                <a:endParaRPr lang="en-US" dirty="0"/>
              </a:p>
              <a:p>
                <a:endParaRPr lang="en-US" dirty="0"/>
              </a:p>
              <a:p>
                <a:r>
                  <a:rPr lang="en-US" dirty="0"/>
                  <a:t>Then the new modified biting rate is </a:t>
                </a:r>
              </a:p>
              <a:p>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𝑀</m:t>
                              </m:r>
                            </m:e>
                            <m:sup>
                              <m:r>
                                <a:rPr lang="en-US" b="0" i="1" dirty="0" smtClean="0">
                                  <a:latin typeface="Cambria Math" panose="02040503050406030204" pitchFamily="18" charset="0"/>
                                </a:rPr>
                                <m:t>′</m:t>
                              </m:r>
                            </m:sup>
                          </m:sSup>
                        </m:num>
                        <m:den>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𝑇</m:t>
                              </m:r>
                            </m:e>
                            <m:sup>
                              <m:r>
                                <a:rPr lang="en-US" b="0" i="1" dirty="0" smtClean="0">
                                  <a:latin typeface="Cambria Math" panose="02040503050406030204" pitchFamily="18" charset="0"/>
                                </a:rPr>
                                <m:t>′</m:t>
                              </m:r>
                            </m:sup>
                          </m:sSup>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𝑎𝑀</m:t>
                          </m:r>
                        </m:num>
                        <m:den>
                          <m:r>
                            <a:rPr lang="en-US" b="0" i="1" dirty="0" smtClean="0">
                              <a:latin typeface="Cambria Math" panose="02040503050406030204" pitchFamily="18" charset="0"/>
                            </a:rPr>
                            <m:t>𝑎𝑇</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𝑀</m:t>
                          </m:r>
                        </m:num>
                        <m:den>
                          <m:r>
                            <a:rPr lang="en-US" b="0" i="1" dirty="0" smtClean="0">
                              <a:latin typeface="Cambria Math" panose="02040503050406030204" pitchFamily="18" charset="0"/>
                            </a:rPr>
                            <m:t>𝑇</m:t>
                          </m:r>
                        </m:den>
                      </m:f>
                    </m:oMath>
                  </m:oMathPara>
                </a14:m>
                <a:endParaRPr lang="en-US" dirty="0"/>
              </a:p>
              <a:p>
                <a:endParaRPr lang="en-US" dirty="0"/>
              </a:p>
              <a:p>
                <a:r>
                  <a:rPr lang="en-US" dirty="0"/>
                  <a:t>In this case, </a:t>
                </a:r>
                <a:r>
                  <a:rPr lang="en-US" i="1" dirty="0"/>
                  <a:t>an increase in multiple biting </a:t>
                </a:r>
                <a:r>
                  <a:rPr lang="en-US" b="1" i="1" dirty="0"/>
                  <a:t>has no effect on biting rate and </a:t>
                </a:r>
                <a:r>
                  <a:rPr lang="en-US" i="1" dirty="0"/>
                  <a:t>therefore </a:t>
                </a:r>
                <a:r>
                  <a:rPr lang="en-US" b="1" i="1" dirty="0"/>
                  <a:t>transmission</a:t>
                </a:r>
                <a:r>
                  <a:rPr lang="en-US" i="1" dirty="0"/>
                  <a:t>.</a:t>
                </a:r>
              </a:p>
            </p:txBody>
          </p:sp>
        </mc:Choice>
        <mc:Fallback>
          <p:sp>
            <p:nvSpPr>
              <p:cNvPr id="3" name="TextBox 2">
                <a:extLst>
                  <a:ext uri="{FF2B5EF4-FFF2-40B4-BE49-F238E27FC236}">
                    <a16:creationId xmlns:a16="http://schemas.microsoft.com/office/drawing/2014/main" id="{24395AF9-57F5-93F0-5201-88A5F16F7ECE}"/>
                  </a:ext>
                </a:extLst>
              </p:cNvPr>
              <p:cNvSpPr txBox="1">
                <a:spLocks noRot="1" noChangeAspect="1" noMove="1" noResize="1" noEditPoints="1" noAdjustHandles="1" noChangeArrowheads="1" noChangeShapeType="1" noTextEdit="1"/>
              </p:cNvSpPr>
              <p:nvPr/>
            </p:nvSpPr>
            <p:spPr>
              <a:xfrm>
                <a:off x="1765110" y="1175627"/>
                <a:ext cx="8084024" cy="5060744"/>
              </a:xfrm>
              <a:prstGeom prst="rect">
                <a:avLst/>
              </a:prstGeom>
              <a:blipFill>
                <a:blip r:embed="rId2"/>
                <a:stretch>
                  <a:fillRect l="-679" t="-602" b="-1084"/>
                </a:stretch>
              </a:blipFill>
            </p:spPr>
            <p:txBody>
              <a:bodyPr/>
              <a:lstStyle/>
              <a:p>
                <a:r>
                  <a:rPr lang="en-US">
                    <a:noFill/>
                  </a:rPr>
                  <a:t> </a:t>
                </a:r>
              </a:p>
            </p:txBody>
          </p:sp>
        </mc:Fallback>
      </mc:AlternateContent>
    </p:spTree>
    <p:extLst>
      <p:ext uri="{BB962C8B-B14F-4D97-AF65-F5344CB8AC3E}">
        <p14:creationId xmlns:p14="http://schemas.microsoft.com/office/powerpoint/2010/main" val="2412981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6FC77-C349-507B-3D17-3130A3B50878}"/>
              </a:ext>
            </a:extLst>
          </p:cNvPr>
          <p:cNvPicPr>
            <a:picLocks noChangeAspect="1"/>
          </p:cNvPicPr>
          <p:nvPr/>
        </p:nvPicPr>
        <p:blipFill>
          <a:blip r:embed="rId3">
            <a:alphaModFix amt="25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4">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How do specific </a:t>
            </a:r>
            <a:r>
              <a:rPr lang="en-US" sz="2800" b="1" dirty="0">
                <a:solidFill>
                  <a:sysClr val="windowText" lastClr="000000"/>
                </a:solidFill>
              </a:rPr>
              <a:t>mechanisms </a:t>
            </a:r>
            <a:r>
              <a:rPr lang="en-US" sz="2800" dirty="0">
                <a:solidFill>
                  <a:sysClr val="windowText" lastClr="000000"/>
                </a:solidFill>
              </a:rPr>
              <a:t>or </a:t>
            </a:r>
            <a:r>
              <a:rPr lang="en-US" sz="2800" b="1" dirty="0">
                <a:solidFill>
                  <a:sysClr val="windowText" lastClr="000000"/>
                </a:solidFill>
              </a:rPr>
              <a:t>drivers </a:t>
            </a:r>
            <a:r>
              <a:rPr lang="en-US" sz="2800" dirty="0">
                <a:solidFill>
                  <a:sysClr val="windowText" lastClr="000000"/>
                </a:solidFill>
              </a:rPr>
              <a:t>affect the interaction between multiple biting and transmission</a:t>
            </a:r>
            <a:r>
              <a:rPr lang="en-US" sz="2800" i="1" dirty="0">
                <a:solidFill>
                  <a:sysClr val="windowText" lastClr="000000"/>
                </a:solidFill>
              </a:rPr>
              <a:t>?</a:t>
            </a:r>
          </a:p>
          <a:p>
            <a:endParaRPr lang="en-US" sz="2800" dirty="0">
              <a:solidFill>
                <a:sysClr val="windowText" lastClr="000000"/>
              </a:solidFill>
            </a:endParaRPr>
          </a:p>
          <a:p>
            <a:r>
              <a:rPr lang="en-US" sz="2800" dirty="0">
                <a:solidFill>
                  <a:sysClr val="windowText" lastClr="000000"/>
                </a:solidFill>
              </a:rPr>
              <a:t>To explore this and other questions, we need to </a:t>
            </a:r>
            <a:r>
              <a:rPr lang="en-US" sz="2800" b="1" dirty="0">
                <a:solidFill>
                  <a:sysClr val="windowText" lastClr="000000"/>
                </a:solidFill>
              </a:rPr>
              <a:t>generalize how the biting process is modeled</a:t>
            </a:r>
          </a:p>
        </p:txBody>
      </p:sp>
    </p:spTree>
    <p:extLst>
      <p:ext uri="{BB962C8B-B14F-4D97-AF65-F5344CB8AC3E}">
        <p14:creationId xmlns:p14="http://schemas.microsoft.com/office/powerpoint/2010/main" val="1464408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DFBEC-B1A9-4C40-3BEE-12D0F617607F}"/>
              </a:ext>
            </a:extLst>
          </p:cNvPr>
          <p:cNvSpPr txBox="1"/>
          <p:nvPr/>
        </p:nvSpPr>
        <p:spPr>
          <a:xfrm>
            <a:off x="527713" y="318448"/>
            <a:ext cx="11136574" cy="6555641"/>
          </a:xfrm>
          <a:prstGeom prst="rect">
            <a:avLst/>
          </a:prstGeom>
          <a:noFill/>
        </p:spPr>
        <p:txBody>
          <a:bodyPr wrap="square" rtlCol="0">
            <a:spAutoFit/>
          </a:bodyPr>
          <a:lstStyle/>
          <a:p>
            <a:pPr marL="342900" indent="-342900">
              <a:buAutoNum type="arabicPeriod"/>
            </a:pPr>
            <a:r>
              <a:rPr lang="en-US" sz="1400" b="1" dirty="0"/>
              <a:t>Introduction</a:t>
            </a:r>
          </a:p>
          <a:p>
            <a:pPr marL="800100" lvl="1" indent="-342900">
              <a:buFont typeface="+mj-lt"/>
              <a:buAutoNum type="alphaLcParenR"/>
            </a:pPr>
            <a:r>
              <a:rPr lang="en-US" sz="1400" dirty="0"/>
              <a:t>The problem of mosquito-borne diseases</a:t>
            </a:r>
          </a:p>
          <a:p>
            <a:pPr marL="342900" indent="-342900">
              <a:buAutoNum type="arabicPeriod"/>
            </a:pPr>
            <a:r>
              <a:rPr lang="en-US" sz="1400" b="1" dirty="0"/>
              <a:t>Background</a:t>
            </a:r>
            <a:r>
              <a:rPr lang="en-US" sz="1400" dirty="0"/>
              <a:t>: Mosquito biting dynamics</a:t>
            </a:r>
          </a:p>
          <a:p>
            <a:pPr marL="800100" lvl="1" indent="-342900">
              <a:buFont typeface="+mj-lt"/>
              <a:buAutoNum type="alphaLcParenR"/>
            </a:pPr>
            <a:r>
              <a:rPr lang="en-US" sz="1400" dirty="0"/>
              <a:t>Why existing models might not be sufficient</a:t>
            </a:r>
          </a:p>
          <a:p>
            <a:pPr marL="800100" lvl="1" indent="-342900">
              <a:buFont typeface="+mj-lt"/>
              <a:buAutoNum type="alphaLcParenR"/>
            </a:pPr>
            <a:r>
              <a:rPr lang="en-US" sz="1400" dirty="0"/>
              <a:t>Introduce gonotrophic cycle duration and standard biting rate</a:t>
            </a:r>
          </a:p>
          <a:p>
            <a:pPr marL="800100" lvl="1" indent="-342900">
              <a:buFont typeface="+mj-lt"/>
              <a:buAutoNum type="alphaLcParenR"/>
            </a:pPr>
            <a:r>
              <a:rPr lang="en-US" sz="1400" dirty="0"/>
              <a:t>Disruption, multiple biting, and multiple blood-feeding</a:t>
            </a:r>
          </a:p>
          <a:p>
            <a:pPr marL="342900" indent="-342900">
              <a:buAutoNum type="arabicPeriod"/>
            </a:pPr>
            <a:r>
              <a:rPr lang="en-US" sz="1400" b="1" dirty="0"/>
              <a:t>Background</a:t>
            </a:r>
            <a:r>
              <a:rPr lang="en-US" sz="1400" dirty="0"/>
              <a:t>: Phase-type distributions</a:t>
            </a:r>
          </a:p>
          <a:p>
            <a:pPr marL="800100" lvl="1" indent="-342900">
              <a:buFont typeface="+mj-lt"/>
              <a:buAutoNum type="alphaLcParenR"/>
            </a:pPr>
            <a:r>
              <a:rPr lang="en-US" sz="1400" dirty="0"/>
              <a:t>Real basic introduction</a:t>
            </a:r>
          </a:p>
          <a:p>
            <a:pPr marL="800100" lvl="1" indent="-342900">
              <a:buFont typeface="+mj-lt"/>
              <a:buAutoNum type="alphaLcParenR"/>
            </a:pPr>
            <a:r>
              <a:rPr lang="en-US" sz="1400" dirty="0"/>
              <a:t>They describe any continuous or discrete Markov chain with linear rates</a:t>
            </a:r>
          </a:p>
          <a:p>
            <a:pPr marL="800100" lvl="1" indent="-342900">
              <a:buFont typeface="+mj-lt"/>
              <a:buAutoNum type="alphaLcParenR"/>
            </a:pPr>
            <a:r>
              <a:rPr lang="en-US" sz="1400" dirty="0"/>
              <a:t>Introduce alpha and A</a:t>
            </a:r>
          </a:p>
          <a:p>
            <a:pPr marL="800100" lvl="1" indent="-342900">
              <a:buFont typeface="+mj-lt"/>
              <a:buAutoNum type="alphaLcParenR"/>
            </a:pPr>
            <a:r>
              <a:rPr lang="en-US" sz="1400" dirty="0"/>
              <a:t>Show some properties (at least Green matrix)</a:t>
            </a:r>
          </a:p>
          <a:p>
            <a:pPr marL="342900" indent="-342900">
              <a:buAutoNum type="arabicPeriod"/>
            </a:pPr>
            <a:r>
              <a:rPr lang="en-US" sz="1400" b="1" dirty="0"/>
              <a:t>Demographic model formulation</a:t>
            </a:r>
          </a:p>
          <a:p>
            <a:pPr marL="800100" lvl="1" indent="-342900">
              <a:buFont typeface="+mj-lt"/>
              <a:buAutoNum type="alphaLcParenR"/>
            </a:pPr>
            <a:r>
              <a:rPr lang="en-US" sz="1400" dirty="0"/>
              <a:t>Mostly cartoons and diagrams. End with equations</a:t>
            </a:r>
          </a:p>
          <a:p>
            <a:pPr marL="800100" lvl="1" indent="-342900">
              <a:buFont typeface="+mj-lt"/>
              <a:buAutoNum type="alphaLcParenR"/>
            </a:pPr>
            <a:r>
              <a:rPr lang="en-US" sz="1400" dirty="0"/>
              <a:t>Theorem for stability of positive equilibrium. Define N0</a:t>
            </a:r>
          </a:p>
          <a:p>
            <a:pPr marL="342900" indent="-342900">
              <a:buAutoNum type="arabicPeriod"/>
            </a:pPr>
            <a:r>
              <a:rPr lang="en-US" sz="1400" b="1" dirty="0"/>
              <a:t>Transmission model formulation</a:t>
            </a:r>
          </a:p>
          <a:p>
            <a:pPr marL="800100" lvl="1" indent="-342900">
              <a:buFont typeface="+mj-lt"/>
              <a:buAutoNum type="alphaLcParenR"/>
            </a:pPr>
            <a:r>
              <a:rPr lang="en-US" sz="1400" dirty="0"/>
              <a:t>Use diagrams. Import the demographic model into the transmission diagram</a:t>
            </a:r>
          </a:p>
          <a:p>
            <a:pPr marL="800100" lvl="1" indent="-342900">
              <a:buFont typeface="+mj-lt"/>
              <a:buAutoNum type="alphaLcParenR"/>
            </a:pPr>
            <a:r>
              <a:rPr lang="en-US" sz="1400" dirty="0"/>
              <a:t>Show equations</a:t>
            </a:r>
          </a:p>
          <a:p>
            <a:pPr marL="800100" lvl="1" indent="-342900">
              <a:buFont typeface="+mj-lt"/>
              <a:buAutoNum type="alphaLcParenR"/>
            </a:pPr>
            <a:r>
              <a:rPr lang="en-US" sz="1400" dirty="0"/>
              <a:t>Theorem for stability of DFE. Define R0</a:t>
            </a:r>
          </a:p>
          <a:p>
            <a:pPr marL="342900" indent="-342900">
              <a:buAutoNum type="arabicPeriod"/>
            </a:pPr>
            <a:r>
              <a:rPr lang="en-US" sz="1400" b="1" dirty="0"/>
              <a:t>Case study models</a:t>
            </a:r>
          </a:p>
          <a:p>
            <a:pPr marL="800100" lvl="1" indent="-342900">
              <a:buFont typeface="+mj-lt"/>
              <a:buAutoNum type="alphaLcParenR"/>
            </a:pPr>
            <a:r>
              <a:rPr lang="en-US" sz="1400" dirty="0"/>
              <a:t>Standard, Exponential, Empirical, Phenomenological, Mechanistic</a:t>
            </a:r>
          </a:p>
          <a:p>
            <a:pPr marL="800100" lvl="1" indent="-342900">
              <a:buFont typeface="+mj-lt"/>
              <a:buAutoNum type="alphaLcParenR"/>
            </a:pPr>
            <a:r>
              <a:rPr lang="en-US" sz="1400" dirty="0"/>
              <a:t>For each show: compartmental diagram, alpha vector, and A matrix</a:t>
            </a:r>
          </a:p>
          <a:p>
            <a:pPr marL="800100" lvl="1" indent="-342900">
              <a:buFont typeface="+mj-lt"/>
              <a:buAutoNum type="alphaLcParenR"/>
            </a:pPr>
            <a:r>
              <a:rPr lang="en-US" sz="1400" dirty="0"/>
              <a:t>Come up with a silhouette to make them easy to refer to later</a:t>
            </a:r>
          </a:p>
          <a:p>
            <a:pPr marL="342900" indent="-342900">
              <a:buAutoNum type="arabicPeriod"/>
            </a:pPr>
            <a:r>
              <a:rPr lang="en-US" sz="1400" b="1" dirty="0"/>
              <a:t>Results</a:t>
            </a:r>
          </a:p>
          <a:p>
            <a:pPr marL="800100" lvl="1" indent="-342900">
              <a:buFont typeface="+mj-lt"/>
              <a:buAutoNum type="alphaLcParenR"/>
            </a:pPr>
            <a:r>
              <a:rPr lang="en-US" sz="1400" dirty="0"/>
              <a:t>Model PDFs</a:t>
            </a:r>
          </a:p>
          <a:p>
            <a:pPr marL="800100" lvl="1" indent="-342900">
              <a:buFont typeface="+mj-lt"/>
              <a:buAutoNum type="alphaLcParenR"/>
            </a:pPr>
            <a:r>
              <a:rPr lang="en-US" sz="1400" dirty="0"/>
              <a:t>R0 vs. standard biting rate</a:t>
            </a:r>
          </a:p>
          <a:p>
            <a:pPr marL="800100" lvl="1" indent="-342900">
              <a:buFont typeface="+mj-lt"/>
              <a:buAutoNum type="alphaLcParenR"/>
            </a:pPr>
            <a:r>
              <a:rPr lang="en-US" sz="1400" dirty="0"/>
              <a:t>(If time allows) R0 vs mechanistic biting parameters</a:t>
            </a:r>
          </a:p>
          <a:p>
            <a:pPr marL="800100" lvl="1" indent="-342900">
              <a:buFont typeface="+mj-lt"/>
              <a:buAutoNum type="alphaLcParenR"/>
            </a:pPr>
            <a:r>
              <a:rPr lang="en-US" sz="1400" dirty="0"/>
              <a:t>PRCCs of R0 </a:t>
            </a:r>
            <a:r>
              <a:rPr lang="en-US" sz="1400" dirty="0" err="1"/>
              <a:t>wrt</a:t>
            </a:r>
            <a:r>
              <a:rPr lang="en-US" sz="1400" dirty="0"/>
              <a:t> mechanistic biting parameters</a:t>
            </a:r>
          </a:p>
          <a:p>
            <a:pPr marL="1257300" lvl="2" indent="-342900">
              <a:buFont typeface="+mj-lt"/>
              <a:buAutoNum type="alphaLcParenR"/>
            </a:pPr>
            <a:r>
              <a:rPr lang="en-US" sz="1400" dirty="0"/>
              <a:t>This exemplifies the utility of the framework because you wouldn’t be able to do this without it</a:t>
            </a:r>
          </a:p>
          <a:p>
            <a:pPr marL="342900" indent="-342900">
              <a:buFont typeface="+mj-lt"/>
              <a:buAutoNum type="arabicPeriod"/>
            </a:pPr>
            <a:r>
              <a:rPr lang="en-US" sz="1400" b="1" dirty="0"/>
              <a:t>Conclusion</a:t>
            </a:r>
          </a:p>
          <a:p>
            <a:pPr marL="342900" indent="-342900">
              <a:buAutoNum type="arabicPeriod"/>
            </a:pPr>
            <a:endParaRPr lang="en-US" sz="1400" dirty="0"/>
          </a:p>
        </p:txBody>
      </p:sp>
    </p:spTree>
    <p:extLst>
      <p:ext uri="{BB962C8B-B14F-4D97-AF65-F5344CB8AC3E}">
        <p14:creationId xmlns:p14="http://schemas.microsoft.com/office/powerpoint/2010/main" val="349305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0209-122E-18BB-374A-F924B8F99D33}"/>
              </a:ext>
            </a:extLst>
          </p:cNvPr>
          <p:cNvSpPr>
            <a:spLocks noGrp="1"/>
          </p:cNvSpPr>
          <p:nvPr>
            <p:ph type="title"/>
          </p:nvPr>
        </p:nvSpPr>
        <p:spPr>
          <a:xfrm>
            <a:off x="727788" y="492871"/>
            <a:ext cx="10736425" cy="801077"/>
          </a:xfrm>
        </p:spPr>
        <p:txBody>
          <a:bodyPr anchor="t">
            <a:normAutofit/>
          </a:bodyPr>
          <a:lstStyle/>
          <a:p>
            <a:r>
              <a:rPr lang="en-US" sz="3200" b="1" dirty="0"/>
              <a:t>Phase-type distributions</a:t>
            </a:r>
            <a:r>
              <a:rPr lang="en-US" sz="3200" dirty="0"/>
              <a:t> generalize the exponential distribution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4D98D01-A20D-886B-539D-DD28813A7DCF}"/>
                  </a:ext>
                </a:extLst>
              </p:cNvPr>
              <p:cNvSpPr txBox="1"/>
              <p:nvPr/>
            </p:nvSpPr>
            <p:spPr>
              <a:xfrm>
                <a:off x="727787" y="1293948"/>
                <a:ext cx="5455299" cy="1569660"/>
              </a:xfrm>
              <a:prstGeom prst="rect">
                <a:avLst/>
              </a:prstGeom>
              <a:noFill/>
            </p:spPr>
            <p:txBody>
              <a:bodyPr wrap="square">
                <a:spAutoFit/>
              </a:bodyPr>
              <a:lstStyle/>
              <a:p>
                <a:r>
                  <a:rPr lang="en-US" sz="3200" b="0" i="0" dirty="0">
                    <a:latin typeface="+mj-lt"/>
                  </a:rPr>
                  <a:t>Parameterized by an initial vector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𝛼</m:t>
                        </m:r>
                      </m:e>
                    </m:acc>
                  </m:oMath>
                </a14:m>
                <a:r>
                  <a:rPr lang="en-US" sz="3200" b="0" i="0" dirty="0">
                    <a:latin typeface="+mj-lt"/>
                  </a:rPr>
                  <a:t> and transient rate matrix </a:t>
                </a:r>
                <a14:m>
                  <m:oMath xmlns:m="http://schemas.openxmlformats.org/officeDocument/2006/math">
                    <m:r>
                      <a:rPr lang="en-US" sz="3200" b="1" i="1" smtClean="0">
                        <a:latin typeface="Cambria Math" panose="02040503050406030204" pitchFamily="18" charset="0"/>
                      </a:rPr>
                      <m:t>𝑨</m:t>
                    </m:r>
                  </m:oMath>
                </a14:m>
                <a:endParaRPr lang="en-US" sz="3200" b="0" i="0" dirty="0">
                  <a:latin typeface="+mj-lt"/>
                </a:endParaRPr>
              </a:p>
            </p:txBody>
          </p:sp>
        </mc:Choice>
        <mc:Fallback>
          <p:sp>
            <p:nvSpPr>
              <p:cNvPr id="5" name="TextBox 4">
                <a:extLst>
                  <a:ext uri="{FF2B5EF4-FFF2-40B4-BE49-F238E27FC236}">
                    <a16:creationId xmlns:a16="http://schemas.microsoft.com/office/drawing/2014/main" id="{B4D98D01-A20D-886B-539D-DD28813A7DCF}"/>
                  </a:ext>
                </a:extLst>
              </p:cNvPr>
              <p:cNvSpPr txBox="1">
                <a:spLocks noRot="1" noChangeAspect="1" noMove="1" noResize="1" noEditPoints="1" noAdjustHandles="1" noChangeArrowheads="1" noChangeShapeType="1" noTextEdit="1"/>
              </p:cNvSpPr>
              <p:nvPr/>
            </p:nvSpPr>
            <p:spPr>
              <a:xfrm>
                <a:off x="727787" y="1293948"/>
                <a:ext cx="5455299" cy="1569660"/>
              </a:xfrm>
              <a:prstGeom prst="rect">
                <a:avLst/>
              </a:prstGeom>
              <a:blipFill>
                <a:blip r:embed="rId2"/>
                <a:stretch>
                  <a:fillRect l="-2793" t="-4651" b="-12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6653A37-CA32-393F-4EDA-DB449BA59FB6}"/>
                  </a:ext>
                </a:extLst>
              </p:cNvPr>
              <p:cNvSpPr txBox="1"/>
              <p:nvPr/>
            </p:nvSpPr>
            <p:spPr>
              <a:xfrm>
                <a:off x="3048000" y="2997072"/>
                <a:ext cx="1990531" cy="584775"/>
              </a:xfrm>
              <a:prstGeom prst="rect">
                <a:avLst/>
              </a:prstGeom>
              <a:noFill/>
            </p:spPr>
            <p:txBody>
              <a:bodyPr wrap="square">
                <a:spAutoFit/>
              </a:bodyPr>
              <a:lstStyle/>
              <a:p>
                <a14:m>
                  <m:oMath xmlns:m="http://schemas.openxmlformats.org/officeDocument/2006/math">
                    <m:r>
                      <m:rPr>
                        <m:nor/>
                      </m:rPr>
                      <a:rPr lang="en-US" sz="3200" b="0" i="0" smtClean="0">
                        <a:latin typeface="Cambria Math" panose="02040503050406030204" pitchFamily="18" charset="0"/>
                      </a:rPr>
                      <m:t>PH</m:t>
                    </m:r>
                    <m:d>
                      <m:dPr>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𝛼</m:t>
                            </m:r>
                          </m:e>
                        </m:acc>
                        <m:r>
                          <a:rPr lang="en-US" sz="3200" i="1">
                            <a:latin typeface="Cambria Math" panose="02040503050406030204" pitchFamily="18" charset="0"/>
                          </a:rPr>
                          <m:t>,</m:t>
                        </m:r>
                        <m:r>
                          <a:rPr lang="en-US" sz="3200" b="1" i="1">
                            <a:latin typeface="Cambria Math" panose="02040503050406030204" pitchFamily="18" charset="0"/>
                          </a:rPr>
                          <m:t> </m:t>
                        </m:r>
                        <m:r>
                          <a:rPr lang="en-US" sz="3200" b="1" i="1">
                            <a:latin typeface="Cambria Math" panose="02040503050406030204" pitchFamily="18" charset="0"/>
                          </a:rPr>
                          <m:t>𝑨</m:t>
                        </m:r>
                      </m:e>
                    </m:d>
                  </m:oMath>
                </a14:m>
                <a:r>
                  <a:rPr lang="en-US" sz="3200" dirty="0"/>
                  <a:t> </a:t>
                </a:r>
              </a:p>
            </p:txBody>
          </p:sp>
        </mc:Choice>
        <mc:Fallback>
          <p:sp>
            <p:nvSpPr>
              <p:cNvPr id="8" name="TextBox 7">
                <a:extLst>
                  <a:ext uri="{FF2B5EF4-FFF2-40B4-BE49-F238E27FC236}">
                    <a16:creationId xmlns:a16="http://schemas.microsoft.com/office/drawing/2014/main" id="{C6653A37-CA32-393F-4EDA-DB449BA59FB6}"/>
                  </a:ext>
                </a:extLst>
              </p:cNvPr>
              <p:cNvSpPr txBox="1">
                <a:spLocks noRot="1" noChangeAspect="1" noMove="1" noResize="1" noEditPoints="1" noAdjustHandles="1" noChangeArrowheads="1" noChangeShapeType="1" noTextEdit="1"/>
              </p:cNvSpPr>
              <p:nvPr/>
            </p:nvSpPr>
            <p:spPr>
              <a:xfrm>
                <a:off x="3048000" y="2997072"/>
                <a:ext cx="1990531"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7664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13EFA-C8A8-B228-A493-83871C8A3E3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7DF4F06-1C85-5AAA-9271-F3A5FF05C021}"/>
                  </a:ext>
                </a:extLst>
              </p:cNvPr>
              <p:cNvSpPr>
                <a:spLocks noGrp="1"/>
              </p:cNvSpPr>
              <p:nvPr>
                <p:ph type="title"/>
              </p:nvPr>
            </p:nvSpPr>
            <p:spPr>
              <a:xfrm>
                <a:off x="317241" y="1590336"/>
                <a:ext cx="3837992" cy="801078"/>
              </a:xfrm>
            </p:spPr>
            <p:txBody>
              <a:bodyPr>
                <a:normAutofit/>
              </a:bodyPr>
              <a:lstStyle/>
              <a:p>
                <a14:m>
                  <m:oMath xmlns:m="http://schemas.openxmlformats.org/officeDocument/2006/math">
                    <m:r>
                      <m:rPr>
                        <m:nor/>
                      </m:rPr>
                      <a:rPr lang="en-US" sz="3200">
                        <a:latin typeface="Cambria Math" panose="02040503050406030204" pitchFamily="18" charset="0"/>
                      </a:rPr>
                      <m:t>Exp</m:t>
                    </m:r>
                    <m:d>
                      <m:dPr>
                        <m:ctrlPr>
                          <a:rPr lang="en-US" sz="3200" i="1">
                            <a:latin typeface="Cambria Math" panose="02040503050406030204" pitchFamily="18" charset="0"/>
                          </a:rPr>
                        </m:ctrlPr>
                      </m:dPr>
                      <m:e>
                        <m:r>
                          <a:rPr lang="en-US" sz="3200" i="1">
                            <a:latin typeface="Cambria Math" panose="02040503050406030204" pitchFamily="18" charset="0"/>
                          </a:rPr>
                          <m:t>𝑎</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r>
                          <a:rPr lang="en-US" sz="3200" i="1" smtClean="0">
                            <a:latin typeface="Cambria Math" panose="02040503050406030204" pitchFamily="18" charset="0"/>
                          </a:rPr>
                          <m:t>1</m:t>
                        </m:r>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0" i="1" smtClean="0">
                            <a:latin typeface="Cambria Math" panose="02040503050406030204" pitchFamily="18" charset="0"/>
                          </a:rPr>
                          <m:t>−</m:t>
                        </m:r>
                        <m:r>
                          <a:rPr lang="en-US" sz="3200" b="0" i="1" smtClean="0">
                            <a:latin typeface="Cambria Math" panose="02040503050406030204" pitchFamily="18" charset="0"/>
                          </a:rPr>
                          <m:t>𝑎</m:t>
                        </m:r>
                      </m:e>
                    </m:d>
                  </m:oMath>
                </a14:m>
                <a:r>
                  <a:rPr lang="en-US" sz="3200" dirty="0"/>
                  <a:t> </a:t>
                </a:r>
              </a:p>
            </p:txBody>
          </p:sp>
        </mc:Choice>
        <mc:Fallback>
          <p:sp>
            <p:nvSpPr>
              <p:cNvPr id="2" name="Title 1">
                <a:extLst>
                  <a:ext uri="{FF2B5EF4-FFF2-40B4-BE49-F238E27FC236}">
                    <a16:creationId xmlns:a16="http://schemas.microsoft.com/office/drawing/2014/main" id="{E7DF4F06-1C85-5AAA-9271-F3A5FF05C021}"/>
                  </a:ext>
                </a:extLst>
              </p:cNvPr>
              <p:cNvSpPr>
                <a:spLocks noGrp="1" noRot="1" noChangeAspect="1" noMove="1" noResize="1" noEditPoints="1" noAdjustHandles="1" noChangeArrowheads="1" noChangeShapeType="1" noTextEdit="1"/>
              </p:cNvSpPr>
              <p:nvPr>
                <p:ph type="title"/>
              </p:nvPr>
            </p:nvSpPr>
            <p:spPr>
              <a:xfrm>
                <a:off x="317241" y="1590336"/>
                <a:ext cx="3837992" cy="801078"/>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38631584-C1DD-303E-6493-E13CBB306CEE}"/>
                  </a:ext>
                </a:extLst>
              </p:cNvPr>
              <p:cNvSpPr/>
              <p:nvPr/>
            </p:nvSpPr>
            <p:spPr>
              <a:xfrm>
                <a:off x="5383697" y="2960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𝑋</m:t>
                      </m:r>
                    </m:oMath>
                  </m:oMathPara>
                </a14:m>
                <a:endParaRPr lang="en-US" sz="2800" dirty="0">
                  <a:solidFill>
                    <a:schemeClr val="tx1"/>
                  </a:solidFill>
                </a:endParaRPr>
              </a:p>
            </p:txBody>
          </p:sp>
        </mc:Choice>
        <mc:Fallback>
          <p:sp>
            <p:nvSpPr>
              <p:cNvPr id="4" name="Rectangle: Rounded Corners 3">
                <a:extLst>
                  <a:ext uri="{FF2B5EF4-FFF2-40B4-BE49-F238E27FC236}">
                    <a16:creationId xmlns:a16="http://schemas.microsoft.com/office/drawing/2014/main" id="{38631584-C1DD-303E-6493-E13CBB306CEE}"/>
                  </a:ext>
                </a:extLst>
              </p:cNvPr>
              <p:cNvSpPr>
                <a:spLocks noRot="1" noChangeAspect="1" noMove="1" noResize="1" noEditPoints="1" noAdjustHandles="1" noChangeArrowheads="1" noChangeShapeType="1" noTextEdit="1"/>
              </p:cNvSpPr>
              <p:nvPr/>
            </p:nvSpPr>
            <p:spPr>
              <a:xfrm>
                <a:off x="5383697" y="2960027"/>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BA14C1E-CFF2-096E-D227-1C755CDCD410}"/>
              </a:ext>
            </a:extLst>
          </p:cNvPr>
          <p:cNvCxnSpPr>
            <a:cxnSpLocks/>
            <a:endCxn id="4" idx="1"/>
          </p:cNvCxnSpPr>
          <p:nvPr/>
        </p:nvCxnSpPr>
        <p:spPr>
          <a:xfrm>
            <a:off x="4323522" y="3429000"/>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00DFAB0-6AD8-E64E-EC35-DD5D5C1A014C}"/>
                  </a:ext>
                </a:extLst>
              </p:cNvPr>
              <p:cNvSpPr txBox="1"/>
              <p:nvPr/>
            </p:nvSpPr>
            <p:spPr>
              <a:xfrm>
                <a:off x="4535557"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p:sp>
            <p:nvSpPr>
              <p:cNvPr id="11" name="TextBox 10">
                <a:extLst>
                  <a:ext uri="{FF2B5EF4-FFF2-40B4-BE49-F238E27FC236}">
                    <a16:creationId xmlns:a16="http://schemas.microsoft.com/office/drawing/2014/main" id="{600DFAB0-6AD8-E64E-EC35-DD5D5C1A014C}"/>
                  </a:ext>
                </a:extLst>
              </p:cNvPr>
              <p:cNvSpPr txBox="1">
                <a:spLocks noRot="1" noChangeAspect="1" noMove="1" noResize="1" noEditPoints="1" noAdjustHandles="1" noChangeArrowheads="1" noChangeShapeType="1" noTextEdit="1"/>
              </p:cNvSpPr>
              <p:nvPr/>
            </p:nvSpPr>
            <p:spPr>
              <a:xfrm>
                <a:off x="4535557" y="2960027"/>
                <a:ext cx="49033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DC274F9-3867-A33D-62FA-D9F1FE4E1ED4}"/>
              </a:ext>
            </a:extLst>
          </p:cNvPr>
          <p:cNvCxnSpPr>
            <a:cxnSpLocks/>
            <a:stCxn id="4" idx="3"/>
          </p:cNvCxnSpPr>
          <p:nvPr/>
        </p:nvCxnSpPr>
        <p:spPr>
          <a:xfrm>
            <a:off x="6993836" y="342900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92D6EAD-E39F-891B-F2DF-0B254482838C}"/>
                  </a:ext>
                </a:extLst>
              </p:cNvPr>
              <p:cNvSpPr txBox="1"/>
              <p:nvPr/>
            </p:nvSpPr>
            <p:spPr>
              <a:xfrm>
                <a:off x="7185992"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𝑎</m:t>
                      </m:r>
                    </m:oMath>
                  </m:oMathPara>
                </a14:m>
                <a:endParaRPr lang="en-US" sz="1800" dirty="0">
                  <a:solidFill>
                    <a:schemeClr val="tx1"/>
                  </a:solidFill>
                </a:endParaRPr>
              </a:p>
            </p:txBody>
          </p:sp>
        </mc:Choice>
        <mc:Fallback>
          <p:sp>
            <p:nvSpPr>
              <p:cNvPr id="16" name="TextBox 15">
                <a:extLst>
                  <a:ext uri="{FF2B5EF4-FFF2-40B4-BE49-F238E27FC236}">
                    <a16:creationId xmlns:a16="http://schemas.microsoft.com/office/drawing/2014/main" id="{792D6EAD-E39F-891B-F2DF-0B254482838C}"/>
                  </a:ext>
                </a:extLst>
              </p:cNvPr>
              <p:cNvSpPr txBox="1">
                <a:spLocks noRot="1" noChangeAspect="1" noMove="1" noResize="1" noEditPoints="1" noAdjustHandles="1" noChangeArrowheads="1" noChangeShapeType="1" noTextEdit="1"/>
              </p:cNvSpPr>
              <p:nvPr/>
            </p:nvSpPr>
            <p:spPr>
              <a:xfrm>
                <a:off x="7185992" y="2960027"/>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B64F680-4164-E6DF-7CAE-00F69D62BF22}"/>
                  </a:ext>
                </a:extLst>
              </p:cNvPr>
              <p:cNvSpPr txBox="1"/>
              <p:nvPr/>
            </p:nvSpPr>
            <p:spPr>
              <a:xfrm>
                <a:off x="0" y="5872526"/>
                <a:ext cx="10632141" cy="985206"/>
              </a:xfrm>
              <a:prstGeom prst="rect">
                <a:avLst/>
              </a:prstGeom>
              <a:noFill/>
            </p:spPr>
            <p:txBody>
              <a:bodyPr wrap="none" rtlCol="0">
                <a:spAutoFit/>
              </a:bodyPr>
              <a:lstStyle/>
              <a:p>
                <a:r>
                  <a:rPr lang="en-US" sz="2400" dirty="0"/>
                  <a:t>Time spent in compartment </a:t>
                </a:r>
                <a14:m>
                  <m:oMath xmlns:m="http://schemas.openxmlformats.org/officeDocument/2006/math">
                    <m:r>
                      <a:rPr lang="en-US" sz="2400" i="1" dirty="0" smtClean="0">
                        <a:solidFill>
                          <a:schemeClr val="tx1"/>
                        </a:solidFill>
                        <a:latin typeface="Cambria Math" panose="02040503050406030204" pitchFamily="18" charset="0"/>
                      </a:rPr>
                      <m:t>𝑋</m:t>
                    </m:r>
                  </m:oMath>
                </a14:m>
                <a:r>
                  <a:rPr lang="en-US" sz="2400" dirty="0"/>
                  <a:t> is distributed exponentially with rate parameter </a:t>
                </a:r>
                <a14:m>
                  <m:oMath xmlns:m="http://schemas.openxmlformats.org/officeDocument/2006/math">
                    <m:r>
                      <a:rPr lang="en-US" sz="2400" i="1" dirty="0">
                        <a:latin typeface="Cambria Math" panose="02040503050406030204" pitchFamily="18" charset="0"/>
                      </a:rPr>
                      <m:t>𝑎</m:t>
                    </m:r>
                  </m:oMath>
                </a14:m>
                <a:endParaRPr lang="en-US" sz="2400" dirty="0"/>
              </a:p>
              <a:p>
                <a:r>
                  <a:rPr lang="en-US" sz="2400" dirty="0"/>
                  <a:t>The average duration spent in the states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1</m:t>
                        </m:r>
                      </m:sub>
                    </m:sSub>
                  </m:oMath>
                </a14:m>
                <a:r>
                  <a:rPr lang="en-US" sz="2400" dirty="0"/>
                  <a:t> through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b="0" i="1" dirty="0" smtClean="0">
                            <a:latin typeface="Cambria Math" panose="02040503050406030204" pitchFamily="18" charset="0"/>
                          </a:rPr>
                          <m:t>𝑛</m:t>
                        </m:r>
                      </m:sub>
                    </m:sSub>
                  </m:oMath>
                </a14:m>
                <a:r>
                  <a:rPr lang="en-US" sz="2400" dirty="0"/>
                  <a:t> is </a:t>
                </a:r>
                <a14:m>
                  <m:oMath xmlns:m="http://schemas.openxmlformats.org/officeDocument/2006/math">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𝑎</m:t>
                        </m:r>
                      </m:den>
                    </m:f>
                  </m:oMath>
                </a14:m>
                <a:endParaRPr lang="en-US" sz="2400" dirty="0"/>
              </a:p>
            </p:txBody>
          </p:sp>
        </mc:Choice>
        <mc:Fallback>
          <p:sp>
            <p:nvSpPr>
              <p:cNvPr id="18" name="TextBox 17">
                <a:extLst>
                  <a:ext uri="{FF2B5EF4-FFF2-40B4-BE49-F238E27FC236}">
                    <a16:creationId xmlns:a16="http://schemas.microsoft.com/office/drawing/2014/main" id="{8B64F680-4164-E6DF-7CAE-00F69D62BF22}"/>
                  </a:ext>
                </a:extLst>
              </p:cNvPr>
              <p:cNvSpPr txBox="1">
                <a:spLocks noRot="1" noChangeAspect="1" noMove="1" noResize="1" noEditPoints="1" noAdjustHandles="1" noChangeArrowheads="1" noChangeShapeType="1" noTextEdit="1"/>
              </p:cNvSpPr>
              <p:nvPr/>
            </p:nvSpPr>
            <p:spPr>
              <a:xfrm>
                <a:off x="0" y="5872526"/>
                <a:ext cx="10632141" cy="985206"/>
              </a:xfrm>
              <a:prstGeom prst="rect">
                <a:avLst/>
              </a:prstGeom>
              <a:blipFill>
                <a:blip r:embed="rId6"/>
                <a:stretch>
                  <a:fillRect l="-860" t="-4938" b="-617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404EA6F4-2378-B392-0B44-AE539A1922EB}"/>
              </a:ext>
            </a:extLst>
          </p:cNvPr>
          <p:cNvSpPr txBox="1"/>
          <p:nvPr/>
        </p:nvSpPr>
        <p:spPr>
          <a:xfrm>
            <a:off x="3326295" y="2960027"/>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419C2B08-64C6-AFE3-5066-2D586599E19D}"/>
              </a:ext>
            </a:extLst>
          </p:cNvPr>
          <p:cNvSpPr txBox="1"/>
          <p:nvPr/>
        </p:nvSpPr>
        <p:spPr>
          <a:xfrm>
            <a:off x="7626627" y="2960027"/>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045302B9-FE24-4E60-9436-74F6D88078E6}"/>
              </a:ext>
            </a:extLst>
          </p:cNvPr>
          <p:cNvSpPr txBox="1"/>
          <p:nvPr/>
        </p:nvSpPr>
        <p:spPr>
          <a:xfrm>
            <a:off x="5383697" y="2540875"/>
            <a:ext cx="2130287" cy="369332"/>
          </a:xfrm>
          <a:prstGeom prst="rect">
            <a:avLst/>
          </a:prstGeom>
          <a:noFill/>
        </p:spPr>
        <p:txBody>
          <a:bodyPr wrap="square" rtlCol="0">
            <a:spAutoFit/>
          </a:bodyPr>
          <a:lstStyle/>
          <a:p>
            <a:r>
              <a:rPr lang="en-US" dirty="0"/>
              <a:t>Transient state</a:t>
            </a:r>
          </a:p>
        </p:txBody>
      </p:sp>
      <p:sp>
        <p:nvSpPr>
          <p:cNvPr id="5" name="Title 1">
            <a:extLst>
              <a:ext uri="{FF2B5EF4-FFF2-40B4-BE49-F238E27FC236}">
                <a16:creationId xmlns:a16="http://schemas.microsoft.com/office/drawing/2014/main" id="{67CF5B0E-1DEC-5B8A-867A-0755EE8DAE2E}"/>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p:spTree>
    <p:extLst>
      <p:ext uri="{BB962C8B-B14F-4D97-AF65-F5344CB8AC3E}">
        <p14:creationId xmlns:p14="http://schemas.microsoft.com/office/powerpoint/2010/main" val="2427912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330A7-415C-982B-24DA-1A1C92259B9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F7043AA-41FF-DAB4-2FAF-D7F5438A3BE3}"/>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p:sp>
            <p:nvSpPr>
              <p:cNvPr id="2" name="Title 1">
                <a:extLst>
                  <a:ext uri="{FF2B5EF4-FFF2-40B4-BE49-F238E27FC236}">
                    <a16:creationId xmlns:a16="http://schemas.microsoft.com/office/drawing/2014/main" id="{DF7043AA-41FF-DAB4-2FAF-D7F5438A3BE3}"/>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62A309E8-77CC-F67B-1AFE-44C524488BB7}"/>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6CAC73FA-9087-5A5E-081C-AA3A9AC9061C}"/>
                  </a:ext>
                </a:extLst>
              </p:cNvPr>
              <p:cNvGraphicFramePr>
                <a:graphicFrameLocks noGrp="1"/>
              </p:cNvGraphicFramePr>
              <p:nvPr>
                <p:extLst>
                  <p:ext uri="{D42A27DB-BD31-4B8C-83A1-F6EECF244321}">
                    <p14:modId xmlns:p14="http://schemas.microsoft.com/office/powerpoint/2010/main" val="546196168"/>
                  </p:ext>
                </p:extLst>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extLst>
                      <a:ext uri="{0D108BD9-81ED-4DB2-BD59-A6C34878D82A}">
                        <a16:rowId xmlns:a16="http://schemas.microsoft.com/office/drawing/2014/main" val="56534542"/>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i="1" dirty="0" smtClean="0">
                                    <a:latin typeface="Cambria Math" panose="02040503050406030204" pitchFamily="18" charset="0"/>
                                  </a:rPr>
                                  <m:t>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extLst>
                      <a:ext uri="{0D108BD9-81ED-4DB2-BD59-A6C34878D82A}">
                        <a16:rowId xmlns:a16="http://schemas.microsoft.com/office/drawing/2014/main" val="4266679273"/>
                      </a:ext>
                    </a:extLst>
                  </a:tr>
                  <a:tr h="541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 </m:t>
                                </m:r>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𝑎</m:t>
                                </m:r>
                              </m:oMath>
                            </m:oMathPara>
                          </a14:m>
                          <a:endParaRPr lang="en-US" dirty="0"/>
                        </a:p>
                      </a:txBody>
                      <a:tcPr anchor="ctr">
                        <a:noFill/>
                      </a:tcPr>
                    </a:tc>
                    <a:extLst>
                      <a:ext uri="{0D108BD9-81ED-4DB2-BD59-A6C34878D82A}">
                        <a16:rowId xmlns:a16="http://schemas.microsoft.com/office/drawing/2014/main" val="786487700"/>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2214848044"/>
                      </a:ext>
                    </a:extLst>
                  </a:tr>
                </a:tbl>
              </a:graphicData>
            </a:graphic>
          </p:graphicFrame>
        </mc:Choice>
        <mc:Fallback>
          <p:graphicFrame>
            <p:nvGraphicFramePr>
              <p:cNvPr id="13" name="Table 12">
                <a:extLst>
                  <a:ext uri="{FF2B5EF4-FFF2-40B4-BE49-F238E27FC236}">
                    <a16:creationId xmlns:a16="http://schemas.microsoft.com/office/drawing/2014/main" id="{6CAC73FA-9087-5A5E-081C-AA3A9AC9061C}"/>
                  </a:ext>
                </a:extLst>
              </p:cNvPr>
              <p:cNvGraphicFramePr>
                <a:graphicFrameLocks noGrp="1"/>
              </p:cNvGraphicFramePr>
              <p:nvPr>
                <p:extLst>
                  <p:ext uri="{D42A27DB-BD31-4B8C-83A1-F6EECF244321}">
                    <p14:modId xmlns:p14="http://schemas.microsoft.com/office/powerpoint/2010/main" val="546196168"/>
                  </p:ext>
                </p:extLst>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endParaRPr lang="en-US"/>
                        </a:p>
                      </a:txBody>
                      <a:tcPr anchor="ctr">
                        <a:blipFill>
                          <a:blip r:embed="rId3"/>
                          <a:stretch>
                            <a:fillRect l="-1370" t="-2247" r="-424658" b="-302247"/>
                          </a:stretch>
                        </a:blipFill>
                      </a:tcPr>
                    </a:tc>
                    <a:tc>
                      <a:txBody>
                        <a:bodyPr/>
                        <a:lstStyle/>
                        <a:p>
                          <a:endParaRPr lang="en-US"/>
                        </a:p>
                      </a:txBody>
                      <a:tcPr anchor="ctr">
                        <a:blipFill>
                          <a:blip r:embed="rId3"/>
                          <a:stretch>
                            <a:fillRect l="-72549" t="-2247" r="-203922" b="-302247"/>
                          </a:stretch>
                        </a:blipFill>
                      </a:tcPr>
                    </a:tc>
                    <a:tc>
                      <a:txBody>
                        <a:bodyPr/>
                        <a:lstStyle/>
                        <a:p>
                          <a:endParaRPr lang="en-US"/>
                        </a:p>
                      </a:txBody>
                      <a:tcPr anchor="ctr">
                        <a:blipFill>
                          <a:blip r:embed="rId3"/>
                          <a:stretch>
                            <a:fillRect l="-170874" t="-2247" r="-101942" b="-302247"/>
                          </a:stretch>
                        </a:blipFill>
                      </a:tcPr>
                    </a:tc>
                    <a:tc>
                      <a:txBody>
                        <a:bodyPr/>
                        <a:lstStyle/>
                        <a:p>
                          <a:endParaRPr lang="en-US"/>
                        </a:p>
                      </a:txBody>
                      <a:tcPr anchor="ctr">
                        <a:blipFill>
                          <a:blip r:embed="rId3"/>
                          <a:stretch>
                            <a:fillRect l="-270874" t="-2247" r="-1942" b="-302247"/>
                          </a:stretch>
                        </a:blipFill>
                      </a:tcPr>
                    </a:tc>
                    <a:extLst>
                      <a:ext uri="{0D108BD9-81ED-4DB2-BD59-A6C34878D82A}">
                        <a16:rowId xmlns:a16="http://schemas.microsoft.com/office/drawing/2014/main" val="56534542"/>
                      </a:ext>
                    </a:extLst>
                  </a:tr>
                  <a:tr h="541172">
                    <a:tc>
                      <a:txBody>
                        <a:bodyPr/>
                        <a:lstStyle/>
                        <a:p>
                          <a:endParaRPr lang="en-US"/>
                        </a:p>
                      </a:txBody>
                      <a:tcPr anchor="ctr">
                        <a:blipFill>
                          <a:blip r:embed="rId3"/>
                          <a:stretch>
                            <a:fillRect l="-1370" t="-102247" r="-424658" b="-202247"/>
                          </a:stretch>
                        </a:blipFill>
                      </a:tcPr>
                    </a:tc>
                    <a:tc>
                      <a:txBody>
                        <a:bodyPr/>
                        <a:lstStyle/>
                        <a:p>
                          <a:endParaRPr lang="en-US"/>
                        </a:p>
                      </a:txBody>
                      <a:tcPr anchor="ctr">
                        <a:blipFill>
                          <a:blip r:embed="rId3"/>
                          <a:stretch>
                            <a:fillRect l="-72549" t="-102247" r="-203922" b="-202247"/>
                          </a:stretch>
                        </a:blipFill>
                      </a:tcPr>
                    </a:tc>
                    <a:tc>
                      <a:txBody>
                        <a:bodyPr/>
                        <a:lstStyle/>
                        <a:p>
                          <a:endParaRPr lang="en-US"/>
                        </a:p>
                      </a:txBody>
                      <a:tcPr anchor="ctr">
                        <a:blipFill>
                          <a:blip r:embed="rId3"/>
                          <a:stretch>
                            <a:fillRect l="-170874" t="-102247" r="-101942" b="-202247"/>
                          </a:stretch>
                        </a:blipFill>
                      </a:tcPr>
                    </a:tc>
                    <a:tc>
                      <a:txBody>
                        <a:bodyPr/>
                        <a:lstStyle/>
                        <a:p>
                          <a:endParaRPr lang="en-US"/>
                        </a:p>
                      </a:txBody>
                      <a:tcPr anchor="ctr">
                        <a:blipFill>
                          <a:blip r:embed="rId3"/>
                          <a:stretch>
                            <a:fillRect l="-270874" t="-102247" r="-1942" b="-202247"/>
                          </a:stretch>
                        </a:blipFill>
                      </a:tcPr>
                    </a:tc>
                    <a:extLst>
                      <a:ext uri="{0D108BD9-81ED-4DB2-BD59-A6C34878D82A}">
                        <a16:rowId xmlns:a16="http://schemas.microsoft.com/office/drawing/2014/main" val="4266679273"/>
                      </a:ext>
                    </a:extLst>
                  </a:tr>
                  <a:tr h="541172">
                    <a:tc>
                      <a:txBody>
                        <a:bodyPr/>
                        <a:lstStyle/>
                        <a:p>
                          <a:endParaRPr lang="en-US"/>
                        </a:p>
                      </a:txBody>
                      <a:tcPr anchor="ctr">
                        <a:blipFill>
                          <a:blip r:embed="rId3"/>
                          <a:stretch>
                            <a:fillRect l="-1370" t="-202247" r="-424658" b="-102247"/>
                          </a:stretch>
                        </a:blipFill>
                      </a:tcPr>
                    </a:tc>
                    <a:tc>
                      <a:txBody>
                        <a:bodyPr/>
                        <a:lstStyle/>
                        <a:p>
                          <a:endParaRPr lang="en-US"/>
                        </a:p>
                      </a:txBody>
                      <a:tcPr anchor="ctr">
                        <a:blipFill>
                          <a:blip r:embed="rId3"/>
                          <a:stretch>
                            <a:fillRect l="-72549" t="-202247" r="-203922" b="-102247"/>
                          </a:stretch>
                        </a:blipFill>
                      </a:tcPr>
                    </a:tc>
                    <a:tc>
                      <a:txBody>
                        <a:bodyPr/>
                        <a:lstStyle/>
                        <a:p>
                          <a:endParaRPr lang="en-US"/>
                        </a:p>
                      </a:txBody>
                      <a:tcPr anchor="ctr">
                        <a:blipFill>
                          <a:blip r:embed="rId3"/>
                          <a:stretch>
                            <a:fillRect l="-170874" t="-202247" r="-101942" b="-102247"/>
                          </a:stretch>
                        </a:blipFill>
                      </a:tcPr>
                    </a:tc>
                    <a:tc>
                      <a:txBody>
                        <a:bodyPr/>
                        <a:lstStyle/>
                        <a:p>
                          <a:endParaRPr lang="en-US"/>
                        </a:p>
                      </a:txBody>
                      <a:tcPr anchor="ctr">
                        <a:blipFill>
                          <a:blip r:embed="rId3"/>
                          <a:stretch>
                            <a:fillRect l="-270874" t="-202247" r="-1942" b="-102247"/>
                          </a:stretch>
                        </a:blipFill>
                      </a:tcPr>
                    </a:tc>
                    <a:extLst>
                      <a:ext uri="{0D108BD9-81ED-4DB2-BD59-A6C34878D82A}">
                        <a16:rowId xmlns:a16="http://schemas.microsoft.com/office/drawing/2014/main" val="786487700"/>
                      </a:ext>
                    </a:extLst>
                  </a:tr>
                  <a:tr h="541172">
                    <a:tc>
                      <a:txBody>
                        <a:bodyPr/>
                        <a:lstStyle/>
                        <a:p>
                          <a:endParaRPr lang="en-US"/>
                        </a:p>
                      </a:txBody>
                      <a:tcPr anchor="ctr">
                        <a:blipFill>
                          <a:blip r:embed="rId3"/>
                          <a:stretch>
                            <a:fillRect l="-1370" t="-302247" r="-424658" b="-2247"/>
                          </a:stretch>
                        </a:blipFill>
                      </a:tcPr>
                    </a:tc>
                    <a:tc>
                      <a:txBody>
                        <a:bodyPr/>
                        <a:lstStyle/>
                        <a:p>
                          <a:endParaRPr lang="en-US"/>
                        </a:p>
                      </a:txBody>
                      <a:tcPr anchor="ctr">
                        <a:blipFill>
                          <a:blip r:embed="rId3"/>
                          <a:stretch>
                            <a:fillRect l="-72549" t="-302247" r="-203922" b="-2247"/>
                          </a:stretch>
                        </a:blipFill>
                      </a:tcPr>
                    </a:tc>
                    <a:tc>
                      <a:txBody>
                        <a:bodyPr/>
                        <a:lstStyle/>
                        <a:p>
                          <a:endParaRPr lang="en-US"/>
                        </a:p>
                      </a:txBody>
                      <a:tcPr anchor="ctr">
                        <a:blipFill>
                          <a:blip r:embed="rId3"/>
                          <a:stretch>
                            <a:fillRect l="-170874" t="-302247" r="-101942" b="-2247"/>
                          </a:stretch>
                        </a:blipFill>
                      </a:tcPr>
                    </a:tc>
                    <a:tc>
                      <a:txBody>
                        <a:bodyPr/>
                        <a:lstStyle/>
                        <a:p>
                          <a:endParaRPr lang="en-US"/>
                        </a:p>
                      </a:txBody>
                      <a:tcPr anchor="ctr">
                        <a:blipFill>
                          <a:blip r:embed="rId3"/>
                          <a:stretch>
                            <a:fillRect l="-270874" t="-302247" r="-1942" b="-2247"/>
                          </a:stretch>
                        </a:blipFill>
                      </a:tcPr>
                    </a:tc>
                    <a:extLst>
                      <a:ext uri="{0D108BD9-81ED-4DB2-BD59-A6C34878D82A}">
                        <a16:rowId xmlns:a16="http://schemas.microsoft.com/office/drawing/2014/main" val="2214848044"/>
                      </a:ext>
                    </a:extLst>
                  </a:tr>
                </a:tbl>
              </a:graphicData>
            </a:graphic>
          </p:graphicFrame>
        </mc:Fallback>
      </mc:AlternateContent>
      <p:sp>
        <p:nvSpPr>
          <p:cNvPr id="17" name="Left Bracket 16">
            <a:extLst>
              <a:ext uri="{FF2B5EF4-FFF2-40B4-BE49-F238E27FC236}">
                <a16:creationId xmlns:a16="http://schemas.microsoft.com/office/drawing/2014/main" id="{9591FC37-7FEC-CCF1-8DB6-6CC1817B08DA}"/>
              </a:ext>
            </a:extLst>
          </p:cNvPr>
          <p:cNvSpPr/>
          <p:nvPr/>
        </p:nvSpPr>
        <p:spPr>
          <a:xfrm>
            <a:off x="7876217"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68F7533A-7E04-AFFB-79F6-2DDB6D2AB661}"/>
              </a:ext>
            </a:extLst>
          </p:cNvPr>
          <p:cNvSpPr/>
          <p:nvPr/>
        </p:nvSpPr>
        <p:spPr>
          <a:xfrm flipH="1">
            <a:off x="10038323"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2D2D10D-AD83-A482-D941-1C6CEC64DEC3}"/>
                  </a:ext>
                </a:extLst>
              </p:cNvPr>
              <p:cNvSpPr txBox="1"/>
              <p:nvPr/>
            </p:nvSpPr>
            <p:spPr>
              <a:xfrm>
                <a:off x="6831775" y="1939191"/>
                <a:ext cx="10063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r>
                        <a:rPr lang="en-US" sz="3200" b="1" i="1" smtClean="0">
                          <a:latin typeface="Cambria Math" panose="02040503050406030204" pitchFamily="18" charset="0"/>
                        </a:rPr>
                        <m:t>=</m:t>
                      </m:r>
                    </m:oMath>
                  </m:oMathPara>
                </a14:m>
                <a:endParaRPr lang="en-US" sz="3200" dirty="0"/>
              </a:p>
            </p:txBody>
          </p:sp>
        </mc:Choice>
        <mc:Fallback>
          <p:sp>
            <p:nvSpPr>
              <p:cNvPr id="24" name="TextBox 23">
                <a:extLst>
                  <a:ext uri="{FF2B5EF4-FFF2-40B4-BE49-F238E27FC236}">
                    <a16:creationId xmlns:a16="http://schemas.microsoft.com/office/drawing/2014/main" id="{22D2D10D-AD83-A482-D941-1C6CEC64DEC3}"/>
                  </a:ext>
                </a:extLst>
              </p:cNvPr>
              <p:cNvSpPr txBox="1">
                <a:spLocks noRot="1" noChangeAspect="1" noMove="1" noResize="1" noEditPoints="1" noAdjustHandles="1" noChangeArrowheads="1" noChangeShapeType="1" noTextEdit="1"/>
              </p:cNvSpPr>
              <p:nvPr/>
            </p:nvSpPr>
            <p:spPr>
              <a:xfrm>
                <a:off x="6831775" y="1939191"/>
                <a:ext cx="1006342" cy="584775"/>
              </a:xfrm>
              <a:prstGeom prst="rect">
                <a:avLst/>
              </a:prstGeom>
              <a:blipFill>
                <a:blip r:embed="rId4"/>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69C2F2BF-3F71-59BF-3729-838667DD9665}"/>
              </a:ext>
            </a:extLst>
          </p:cNvPr>
          <p:cNvGrpSpPr/>
          <p:nvPr/>
        </p:nvGrpSpPr>
        <p:grpSpPr>
          <a:xfrm>
            <a:off x="4844285" y="1418347"/>
            <a:ext cx="2675262" cy="1679755"/>
            <a:chOff x="5132320" y="2099026"/>
            <a:chExt cx="2675262" cy="1679755"/>
          </a:xfrm>
        </p:grpSpPr>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7F70D35-782D-230E-113B-565C78AFBA36}"/>
                    </a:ext>
                  </a:extLst>
                </p:cNvPr>
                <p:cNvSpPr txBox="1"/>
                <p:nvPr/>
              </p:nvSpPr>
              <p:spPr>
                <a:xfrm>
                  <a:off x="5132320" y="2099026"/>
                  <a:ext cx="2675262"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eqArr>
                          </m:e>
                        </m:d>
                      </m:oMath>
                    </m:oMathPara>
                  </a14:m>
                  <a:endParaRPr lang="en-US" dirty="0"/>
                </a:p>
              </p:txBody>
            </p:sp>
          </mc:Choice>
          <mc:Fallback>
            <p:sp>
              <p:nvSpPr>
                <p:cNvPr id="35" name="TextBox 34">
                  <a:extLst>
                    <a:ext uri="{FF2B5EF4-FFF2-40B4-BE49-F238E27FC236}">
                      <a16:creationId xmlns:a16="http://schemas.microsoft.com/office/drawing/2014/main" id="{B7F70D35-782D-230E-113B-565C78AFBA36}"/>
                    </a:ext>
                  </a:extLst>
                </p:cNvPr>
                <p:cNvSpPr txBox="1">
                  <a:spLocks noRot="1" noChangeAspect="1" noMove="1" noResize="1" noEditPoints="1" noAdjustHandles="1" noChangeArrowheads="1" noChangeShapeType="1" noTextEdit="1"/>
                </p:cNvSpPr>
                <p:nvPr/>
              </p:nvSpPr>
              <p:spPr>
                <a:xfrm>
                  <a:off x="5132320" y="2099026"/>
                  <a:ext cx="2675262" cy="167975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20281B-F4E1-E234-1E88-6BD2632E00E3}"/>
                    </a:ext>
                  </a:extLst>
                </p:cNvPr>
                <p:cNvSpPr txBox="1"/>
                <p:nvPr/>
              </p:nvSpPr>
              <p:spPr>
                <a:xfrm>
                  <a:off x="5416159" y="2646516"/>
                  <a:ext cx="9252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oMath>
                    </m:oMathPara>
                  </a14:m>
                  <a:endParaRPr lang="en-US" dirty="0"/>
                </a:p>
              </p:txBody>
            </p:sp>
          </mc:Choice>
          <mc:Fallback>
            <p:sp>
              <p:nvSpPr>
                <p:cNvPr id="37" name="TextBox 36">
                  <a:extLst>
                    <a:ext uri="{FF2B5EF4-FFF2-40B4-BE49-F238E27FC236}">
                      <a16:creationId xmlns:a16="http://schemas.microsoft.com/office/drawing/2014/main" id="{3D20281B-F4E1-E234-1E88-6BD2632E00E3}"/>
                    </a:ext>
                  </a:extLst>
                </p:cNvPr>
                <p:cNvSpPr txBox="1">
                  <a:spLocks noRot="1" noChangeAspect="1" noMove="1" noResize="1" noEditPoints="1" noAdjustHandles="1" noChangeArrowheads="1" noChangeShapeType="1" noTextEdit="1"/>
                </p:cNvSpPr>
                <p:nvPr/>
              </p:nvSpPr>
              <p:spPr>
                <a:xfrm>
                  <a:off x="5416159" y="2646516"/>
                  <a:ext cx="925286" cy="584775"/>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630618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6BE71-ABB6-57D2-42B2-CE3E827BD18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6A1B5A3E-7DCF-403E-FF96-05ADA1E7CEFB}"/>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p:sp>
            <p:nvSpPr>
              <p:cNvPr id="2" name="Title 1">
                <a:extLst>
                  <a:ext uri="{FF2B5EF4-FFF2-40B4-BE49-F238E27FC236}">
                    <a16:creationId xmlns:a16="http://schemas.microsoft.com/office/drawing/2014/main" id="{6A1B5A3E-7DCF-403E-FF96-05ADA1E7CEFB}"/>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A1981AF7-8E23-8F18-DA35-4047AF27E40C}"/>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p:sp>
            <p:nvSpPr>
              <p:cNvPr id="4" name="Rectangle: Rounded Corners 3">
                <a:extLst>
                  <a:ext uri="{FF2B5EF4-FFF2-40B4-BE49-F238E27FC236}">
                    <a16:creationId xmlns:a16="http://schemas.microsoft.com/office/drawing/2014/main" id="{A1981AF7-8E23-8F18-DA35-4047AF27E40C}"/>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D9E72D8-341D-8EF8-6D3A-F22A274F4A4C}"/>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5EE39A6-E72B-493C-1AF5-281024E24AA3}"/>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p:sp>
            <p:nvSpPr>
              <p:cNvPr id="11" name="TextBox 10">
                <a:extLst>
                  <a:ext uri="{FF2B5EF4-FFF2-40B4-BE49-F238E27FC236}">
                    <a16:creationId xmlns:a16="http://schemas.microsoft.com/office/drawing/2014/main" id="{15EE39A6-E72B-493C-1AF5-281024E24AA3}"/>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2F26F1C-1CA9-A28E-329B-0609C9815E76}"/>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16" name="TextBox 15">
                <a:extLst>
                  <a:ext uri="{FF2B5EF4-FFF2-40B4-BE49-F238E27FC236}">
                    <a16:creationId xmlns:a16="http://schemas.microsoft.com/office/drawing/2014/main" id="{72F26F1C-1CA9-A28E-329B-0609C9815E7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71EABE7-6CE6-A22F-0414-AC4F3450DA6D}"/>
                  </a:ext>
                </a:extLst>
              </p:cNvPr>
              <p:cNvSpPr txBox="1"/>
              <p:nvPr/>
            </p:nvSpPr>
            <p:spPr>
              <a:xfrm>
                <a:off x="0" y="5843576"/>
                <a:ext cx="12077152" cy="910827"/>
              </a:xfrm>
              <a:prstGeom prst="rect">
                <a:avLst/>
              </a:prstGeom>
              <a:noFill/>
            </p:spPr>
            <p:txBody>
              <a:bodyPr wrap="none" rtlCol="0">
                <a:spAutoFit/>
              </a:bodyPr>
              <a:lstStyle/>
              <a:p>
                <a:r>
                  <a:rPr lang="en-US" sz="2200" dirty="0"/>
                  <a:t>Time spent in compartment </a:t>
                </a:r>
                <a14:m>
                  <m:oMath xmlns:m="http://schemas.openxmlformats.org/officeDocument/2006/math">
                    <m:r>
                      <a:rPr lang="en-US" sz="2200" i="1" dirty="0" smtClean="0">
                        <a:solidFill>
                          <a:schemeClr val="tx1"/>
                        </a:solidFill>
                        <a:latin typeface="Cambria Math" panose="02040503050406030204" pitchFamily="18" charset="0"/>
                      </a:rPr>
                      <m:t>𝑋</m:t>
                    </m:r>
                  </m:oMath>
                </a14:m>
                <a:r>
                  <a:rPr lang="en-US" sz="2200" dirty="0"/>
                  <a:t> is Erlang-distributed with rate parameter </a:t>
                </a:r>
                <a14:m>
                  <m:oMath xmlns:m="http://schemas.openxmlformats.org/officeDocument/2006/math">
                    <m:r>
                      <m:rPr>
                        <m:sty m:val="p"/>
                      </m:rPr>
                      <a:rPr lang="en-US" sz="2200" b="0" i="0" dirty="0" smtClean="0">
                        <a:latin typeface="Cambria Math" panose="02040503050406030204" pitchFamily="18" charset="0"/>
                      </a:rPr>
                      <m:t>n</m:t>
                    </m:r>
                    <m:r>
                      <a:rPr lang="en-US" sz="2200" i="1" dirty="0">
                        <a:latin typeface="Cambria Math" panose="02040503050406030204" pitchFamily="18" charset="0"/>
                      </a:rPr>
                      <m:t>𝑎</m:t>
                    </m:r>
                  </m:oMath>
                </a14:m>
                <a:r>
                  <a:rPr lang="en-US" sz="2200" dirty="0"/>
                  <a:t> and shape parameter </a:t>
                </a:r>
                <a14:m>
                  <m:oMath xmlns:m="http://schemas.openxmlformats.org/officeDocument/2006/math">
                    <m:r>
                      <a:rPr lang="en-US" sz="2200" b="0" i="1" smtClean="0">
                        <a:latin typeface="Cambria Math" panose="02040503050406030204" pitchFamily="18" charset="0"/>
                      </a:rPr>
                      <m:t>𝑛</m:t>
                    </m:r>
                  </m:oMath>
                </a14:m>
                <a:r>
                  <a:rPr lang="en-US" sz="2200" dirty="0"/>
                  <a:t>.</a:t>
                </a:r>
              </a:p>
              <a:p>
                <a:r>
                  <a:rPr lang="en-US" sz="2200" dirty="0"/>
                  <a:t>The average duration spent in the states </a:t>
                </a:r>
                <a14:m>
                  <m:oMath xmlns:m="http://schemas.openxmlformats.org/officeDocument/2006/math">
                    <m:sSub>
                      <m:sSubPr>
                        <m:ctrlPr>
                          <a:rPr lang="en-US" sz="2200" b="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𝑋</m:t>
                        </m:r>
                      </m:e>
                      <m:sub>
                        <m:r>
                          <a:rPr lang="en-US" sz="2200" b="0" i="1" dirty="0" smtClean="0">
                            <a:solidFill>
                              <a:schemeClr val="tx1"/>
                            </a:solidFill>
                            <a:latin typeface="Cambria Math" panose="02040503050406030204" pitchFamily="18" charset="0"/>
                          </a:rPr>
                          <m:t>1</m:t>
                        </m:r>
                      </m:sub>
                    </m:sSub>
                  </m:oMath>
                </a14:m>
                <a:r>
                  <a:rPr lang="en-US" sz="2200" dirty="0"/>
                  <a:t> through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𝑋</m:t>
                        </m:r>
                      </m:e>
                      <m:sub>
                        <m:r>
                          <a:rPr lang="en-US" sz="2200" b="0" i="1" dirty="0" smtClean="0">
                            <a:latin typeface="Cambria Math" panose="02040503050406030204" pitchFamily="18" charset="0"/>
                          </a:rPr>
                          <m:t>𝑛</m:t>
                        </m:r>
                      </m:sub>
                    </m:sSub>
                  </m:oMath>
                </a14:m>
                <a:r>
                  <a:rPr lang="en-US" sz="2200" dirty="0"/>
                  <a:t> is </a:t>
                </a:r>
                <a14:m>
                  <m:oMath xmlns:m="http://schemas.openxmlformats.org/officeDocument/2006/math">
                    <m:f>
                      <m:fPr>
                        <m:ctrlPr>
                          <a:rPr lang="en-US" sz="2200" b="0" i="1" dirty="0" smtClean="0">
                            <a:latin typeface="Cambria Math" panose="02040503050406030204" pitchFamily="18" charset="0"/>
                          </a:rPr>
                        </m:ctrlPr>
                      </m:fPr>
                      <m:num>
                        <m:r>
                          <a:rPr lang="en-US" sz="2200" b="0" i="1" dirty="0" smtClean="0">
                            <a:latin typeface="Cambria Math" panose="02040503050406030204" pitchFamily="18" charset="0"/>
                          </a:rPr>
                          <m:t>1</m:t>
                        </m:r>
                      </m:num>
                      <m:den>
                        <m:r>
                          <a:rPr lang="en-US" sz="2200" b="0" i="1" dirty="0" smtClean="0">
                            <a:latin typeface="Cambria Math" panose="02040503050406030204" pitchFamily="18" charset="0"/>
                          </a:rPr>
                          <m:t>𝑎</m:t>
                        </m:r>
                      </m:den>
                    </m:f>
                  </m:oMath>
                </a14:m>
                <a:endParaRPr lang="en-US" sz="2200" dirty="0"/>
              </a:p>
            </p:txBody>
          </p:sp>
        </mc:Choice>
        <mc:Fallback>
          <p:sp>
            <p:nvSpPr>
              <p:cNvPr id="18" name="TextBox 17">
                <a:extLst>
                  <a:ext uri="{FF2B5EF4-FFF2-40B4-BE49-F238E27FC236}">
                    <a16:creationId xmlns:a16="http://schemas.microsoft.com/office/drawing/2014/main" id="{571EABE7-6CE6-A22F-0414-AC4F3450DA6D}"/>
                  </a:ext>
                </a:extLst>
              </p:cNvPr>
              <p:cNvSpPr txBox="1">
                <a:spLocks noRot="1" noChangeAspect="1" noMove="1" noResize="1" noEditPoints="1" noAdjustHandles="1" noChangeArrowheads="1" noChangeShapeType="1" noTextEdit="1"/>
              </p:cNvSpPr>
              <p:nvPr/>
            </p:nvSpPr>
            <p:spPr>
              <a:xfrm>
                <a:off x="0" y="5843576"/>
                <a:ext cx="12077152" cy="910827"/>
              </a:xfrm>
              <a:prstGeom prst="rect">
                <a:avLst/>
              </a:prstGeom>
              <a:blipFill>
                <a:blip r:embed="rId6"/>
                <a:stretch>
                  <a:fillRect l="-656" t="-4027" b="-604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2195DCB-C395-EE55-0BF1-0EA72EFC47AF}"/>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800438FF-8220-E57C-D3CC-37C332C24E1B}"/>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2D9EFB9B-2CA5-F3BA-439D-8A487D687814}"/>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5" name="Title 1">
            <a:extLst>
              <a:ext uri="{FF2B5EF4-FFF2-40B4-BE49-F238E27FC236}">
                <a16:creationId xmlns:a16="http://schemas.microsoft.com/office/drawing/2014/main" id="{087B780B-9A07-A8F4-8306-9713D88FD436}"/>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a:t>
            </a:r>
            <a:r>
              <a:rPr lang="en-US" sz="3200" dirty="0"/>
              <a:t> include many familiar distributions</a:t>
            </a:r>
          </a:p>
        </p:txBody>
      </p:sp>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6B360A10-5D8B-06EE-5EAD-6382312701C5}"/>
                  </a:ext>
                </a:extLst>
              </p:cNvPr>
              <p:cNvGraphicFramePr>
                <a:graphicFrameLocks noGrp="1"/>
              </p:cNvGraphicFramePr>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extLst>
                      <a:ext uri="{0D108BD9-81ED-4DB2-BD59-A6C34878D82A}">
                        <a16:rowId xmlns:a16="http://schemas.microsoft.com/office/drawing/2014/main" val="56534542"/>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i="1" dirty="0" smtClean="0">
                                    <a:latin typeface="Cambria Math" panose="02040503050406030204" pitchFamily="18" charset="0"/>
                                  </a:rPr>
                                  <m:t>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extLst>
                      <a:ext uri="{0D108BD9-81ED-4DB2-BD59-A6C34878D82A}">
                        <a16:rowId xmlns:a16="http://schemas.microsoft.com/office/drawing/2014/main" val="4266679273"/>
                      </a:ext>
                    </a:extLst>
                  </a:tr>
                  <a:tr h="541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 </m:t>
                                </m:r>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786487700"/>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2214848044"/>
                      </a:ext>
                    </a:extLst>
                  </a:tr>
                </a:tbl>
              </a:graphicData>
            </a:graphic>
          </p:graphicFrame>
        </mc:Choice>
        <mc:Fallback>
          <p:graphicFrame>
            <p:nvGraphicFramePr>
              <p:cNvPr id="13" name="Table 12">
                <a:extLst>
                  <a:ext uri="{FF2B5EF4-FFF2-40B4-BE49-F238E27FC236}">
                    <a16:creationId xmlns:a16="http://schemas.microsoft.com/office/drawing/2014/main" id="{6B360A10-5D8B-06EE-5EAD-6382312701C5}"/>
                  </a:ext>
                </a:extLst>
              </p:cNvPr>
              <p:cNvGraphicFramePr>
                <a:graphicFrameLocks noGrp="1"/>
              </p:cNvGraphicFramePr>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endParaRPr lang="en-US"/>
                        </a:p>
                      </a:txBody>
                      <a:tcPr anchor="ctr">
                        <a:blipFill>
                          <a:blip r:embed="rId7"/>
                          <a:stretch>
                            <a:fillRect l="-1370" t="-2247" r="-424658" b="-302247"/>
                          </a:stretch>
                        </a:blipFill>
                      </a:tcPr>
                    </a:tc>
                    <a:tc>
                      <a:txBody>
                        <a:bodyPr/>
                        <a:lstStyle/>
                        <a:p>
                          <a:endParaRPr lang="en-US"/>
                        </a:p>
                      </a:txBody>
                      <a:tcPr anchor="ctr">
                        <a:blipFill>
                          <a:blip r:embed="rId7"/>
                          <a:stretch>
                            <a:fillRect l="-72549" t="-2247" r="-203922" b="-302247"/>
                          </a:stretch>
                        </a:blipFill>
                      </a:tcPr>
                    </a:tc>
                    <a:tc>
                      <a:txBody>
                        <a:bodyPr/>
                        <a:lstStyle/>
                        <a:p>
                          <a:endParaRPr lang="en-US"/>
                        </a:p>
                      </a:txBody>
                      <a:tcPr anchor="ctr">
                        <a:blipFill>
                          <a:blip r:embed="rId7"/>
                          <a:stretch>
                            <a:fillRect l="-170874" t="-2247" r="-101942" b="-302247"/>
                          </a:stretch>
                        </a:blipFill>
                      </a:tcPr>
                    </a:tc>
                    <a:tc>
                      <a:txBody>
                        <a:bodyPr/>
                        <a:lstStyle/>
                        <a:p>
                          <a:endParaRPr lang="en-US"/>
                        </a:p>
                      </a:txBody>
                      <a:tcPr anchor="ctr">
                        <a:blipFill>
                          <a:blip r:embed="rId7"/>
                          <a:stretch>
                            <a:fillRect l="-270874" t="-2247" r="-1942" b="-302247"/>
                          </a:stretch>
                        </a:blipFill>
                      </a:tcPr>
                    </a:tc>
                    <a:extLst>
                      <a:ext uri="{0D108BD9-81ED-4DB2-BD59-A6C34878D82A}">
                        <a16:rowId xmlns:a16="http://schemas.microsoft.com/office/drawing/2014/main" val="56534542"/>
                      </a:ext>
                    </a:extLst>
                  </a:tr>
                  <a:tr h="541172">
                    <a:tc>
                      <a:txBody>
                        <a:bodyPr/>
                        <a:lstStyle/>
                        <a:p>
                          <a:endParaRPr lang="en-US"/>
                        </a:p>
                      </a:txBody>
                      <a:tcPr anchor="ctr">
                        <a:blipFill>
                          <a:blip r:embed="rId7"/>
                          <a:stretch>
                            <a:fillRect l="-1370" t="-102247" r="-424658" b="-202247"/>
                          </a:stretch>
                        </a:blipFill>
                      </a:tcPr>
                    </a:tc>
                    <a:tc>
                      <a:txBody>
                        <a:bodyPr/>
                        <a:lstStyle/>
                        <a:p>
                          <a:endParaRPr lang="en-US"/>
                        </a:p>
                      </a:txBody>
                      <a:tcPr anchor="ctr">
                        <a:blipFill>
                          <a:blip r:embed="rId7"/>
                          <a:stretch>
                            <a:fillRect l="-72549" t="-102247" r="-203922" b="-202247"/>
                          </a:stretch>
                        </a:blipFill>
                      </a:tcPr>
                    </a:tc>
                    <a:tc>
                      <a:txBody>
                        <a:bodyPr/>
                        <a:lstStyle/>
                        <a:p>
                          <a:endParaRPr lang="en-US"/>
                        </a:p>
                      </a:txBody>
                      <a:tcPr anchor="ctr">
                        <a:blipFill>
                          <a:blip r:embed="rId7"/>
                          <a:stretch>
                            <a:fillRect l="-170874" t="-102247" r="-101942" b="-202247"/>
                          </a:stretch>
                        </a:blipFill>
                      </a:tcPr>
                    </a:tc>
                    <a:tc>
                      <a:txBody>
                        <a:bodyPr/>
                        <a:lstStyle/>
                        <a:p>
                          <a:endParaRPr lang="en-US"/>
                        </a:p>
                      </a:txBody>
                      <a:tcPr anchor="ctr">
                        <a:blipFill>
                          <a:blip r:embed="rId7"/>
                          <a:stretch>
                            <a:fillRect l="-270874" t="-102247" r="-1942" b="-202247"/>
                          </a:stretch>
                        </a:blipFill>
                      </a:tcPr>
                    </a:tc>
                    <a:extLst>
                      <a:ext uri="{0D108BD9-81ED-4DB2-BD59-A6C34878D82A}">
                        <a16:rowId xmlns:a16="http://schemas.microsoft.com/office/drawing/2014/main" val="4266679273"/>
                      </a:ext>
                    </a:extLst>
                  </a:tr>
                  <a:tr h="541172">
                    <a:tc>
                      <a:txBody>
                        <a:bodyPr/>
                        <a:lstStyle/>
                        <a:p>
                          <a:endParaRPr lang="en-US"/>
                        </a:p>
                      </a:txBody>
                      <a:tcPr anchor="ctr">
                        <a:blipFill>
                          <a:blip r:embed="rId7"/>
                          <a:stretch>
                            <a:fillRect l="-1370" t="-202247" r="-424658" b="-102247"/>
                          </a:stretch>
                        </a:blipFill>
                      </a:tcPr>
                    </a:tc>
                    <a:tc>
                      <a:txBody>
                        <a:bodyPr/>
                        <a:lstStyle/>
                        <a:p>
                          <a:endParaRPr lang="en-US"/>
                        </a:p>
                      </a:txBody>
                      <a:tcPr anchor="ctr">
                        <a:blipFill>
                          <a:blip r:embed="rId7"/>
                          <a:stretch>
                            <a:fillRect l="-72549" t="-202247" r="-203922" b="-102247"/>
                          </a:stretch>
                        </a:blipFill>
                      </a:tcPr>
                    </a:tc>
                    <a:tc>
                      <a:txBody>
                        <a:bodyPr/>
                        <a:lstStyle/>
                        <a:p>
                          <a:endParaRPr lang="en-US"/>
                        </a:p>
                      </a:txBody>
                      <a:tcPr anchor="ctr">
                        <a:blipFill>
                          <a:blip r:embed="rId7"/>
                          <a:stretch>
                            <a:fillRect l="-170874" t="-202247" r="-101942" b="-102247"/>
                          </a:stretch>
                        </a:blipFill>
                      </a:tcPr>
                    </a:tc>
                    <a:tc>
                      <a:txBody>
                        <a:bodyPr/>
                        <a:lstStyle/>
                        <a:p>
                          <a:endParaRPr lang="en-US"/>
                        </a:p>
                      </a:txBody>
                      <a:tcPr anchor="ctr">
                        <a:blipFill>
                          <a:blip r:embed="rId7"/>
                          <a:stretch>
                            <a:fillRect l="-270874" t="-202247" r="-1942" b="-102247"/>
                          </a:stretch>
                        </a:blipFill>
                      </a:tcPr>
                    </a:tc>
                    <a:extLst>
                      <a:ext uri="{0D108BD9-81ED-4DB2-BD59-A6C34878D82A}">
                        <a16:rowId xmlns:a16="http://schemas.microsoft.com/office/drawing/2014/main" val="786487700"/>
                      </a:ext>
                    </a:extLst>
                  </a:tr>
                  <a:tr h="541172">
                    <a:tc>
                      <a:txBody>
                        <a:bodyPr/>
                        <a:lstStyle/>
                        <a:p>
                          <a:endParaRPr lang="en-US"/>
                        </a:p>
                      </a:txBody>
                      <a:tcPr anchor="ctr">
                        <a:blipFill>
                          <a:blip r:embed="rId7"/>
                          <a:stretch>
                            <a:fillRect l="-1370" t="-302247" r="-424658" b="-2247"/>
                          </a:stretch>
                        </a:blipFill>
                      </a:tcPr>
                    </a:tc>
                    <a:tc>
                      <a:txBody>
                        <a:bodyPr/>
                        <a:lstStyle/>
                        <a:p>
                          <a:endParaRPr lang="en-US"/>
                        </a:p>
                      </a:txBody>
                      <a:tcPr anchor="ctr">
                        <a:blipFill>
                          <a:blip r:embed="rId7"/>
                          <a:stretch>
                            <a:fillRect l="-72549" t="-302247" r="-203922" b="-2247"/>
                          </a:stretch>
                        </a:blipFill>
                      </a:tcPr>
                    </a:tc>
                    <a:tc>
                      <a:txBody>
                        <a:bodyPr/>
                        <a:lstStyle/>
                        <a:p>
                          <a:endParaRPr lang="en-US"/>
                        </a:p>
                      </a:txBody>
                      <a:tcPr anchor="ctr">
                        <a:blipFill>
                          <a:blip r:embed="rId7"/>
                          <a:stretch>
                            <a:fillRect l="-170874" t="-302247" r="-101942" b="-2247"/>
                          </a:stretch>
                        </a:blipFill>
                      </a:tcPr>
                    </a:tc>
                    <a:tc>
                      <a:txBody>
                        <a:bodyPr/>
                        <a:lstStyle/>
                        <a:p>
                          <a:endParaRPr lang="en-US"/>
                        </a:p>
                      </a:txBody>
                      <a:tcPr anchor="ctr">
                        <a:blipFill>
                          <a:blip r:embed="rId7"/>
                          <a:stretch>
                            <a:fillRect l="-270874" t="-302247" r="-1942" b="-2247"/>
                          </a:stretch>
                        </a:blipFill>
                      </a:tcPr>
                    </a:tc>
                    <a:extLst>
                      <a:ext uri="{0D108BD9-81ED-4DB2-BD59-A6C34878D82A}">
                        <a16:rowId xmlns:a16="http://schemas.microsoft.com/office/drawing/2014/main" val="2214848044"/>
                      </a:ext>
                    </a:extLst>
                  </a:tr>
                </a:tbl>
              </a:graphicData>
            </a:graphic>
          </p:graphicFrame>
        </mc:Fallback>
      </mc:AlternateContent>
      <p:sp>
        <p:nvSpPr>
          <p:cNvPr id="14" name="TextBox 13">
            <a:extLst>
              <a:ext uri="{FF2B5EF4-FFF2-40B4-BE49-F238E27FC236}">
                <a16:creationId xmlns:a16="http://schemas.microsoft.com/office/drawing/2014/main" id="{BB8B7FEA-A085-BCBE-A5AA-94013D516157}"/>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sp>
        <p:nvSpPr>
          <p:cNvPr id="17" name="Left Bracket 16">
            <a:extLst>
              <a:ext uri="{FF2B5EF4-FFF2-40B4-BE49-F238E27FC236}">
                <a16:creationId xmlns:a16="http://schemas.microsoft.com/office/drawing/2014/main" id="{9F083E91-FD53-D892-6C3F-260317F19662}"/>
              </a:ext>
            </a:extLst>
          </p:cNvPr>
          <p:cNvSpPr/>
          <p:nvPr/>
        </p:nvSpPr>
        <p:spPr>
          <a:xfrm>
            <a:off x="7876217"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EEC61427-883A-1394-0347-65236C86DFBF}"/>
              </a:ext>
            </a:extLst>
          </p:cNvPr>
          <p:cNvSpPr/>
          <p:nvPr/>
        </p:nvSpPr>
        <p:spPr>
          <a:xfrm flipH="1">
            <a:off x="10038323"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33048EB-0F0B-205D-5E18-59EDB5F39738}"/>
                  </a:ext>
                </a:extLst>
              </p:cNvPr>
              <p:cNvSpPr txBox="1"/>
              <p:nvPr/>
            </p:nvSpPr>
            <p:spPr>
              <a:xfrm>
                <a:off x="6831775" y="1939191"/>
                <a:ext cx="10063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r>
                        <a:rPr lang="en-US" sz="3200" b="1" i="1" smtClean="0">
                          <a:latin typeface="Cambria Math" panose="02040503050406030204" pitchFamily="18" charset="0"/>
                        </a:rPr>
                        <m:t>=</m:t>
                      </m:r>
                    </m:oMath>
                  </m:oMathPara>
                </a14:m>
                <a:endParaRPr lang="en-US" sz="3200" dirty="0"/>
              </a:p>
            </p:txBody>
          </p:sp>
        </mc:Choice>
        <mc:Fallback>
          <p:sp>
            <p:nvSpPr>
              <p:cNvPr id="24" name="TextBox 23">
                <a:extLst>
                  <a:ext uri="{FF2B5EF4-FFF2-40B4-BE49-F238E27FC236}">
                    <a16:creationId xmlns:a16="http://schemas.microsoft.com/office/drawing/2014/main" id="{433048EB-0F0B-205D-5E18-59EDB5F39738}"/>
                  </a:ext>
                </a:extLst>
              </p:cNvPr>
              <p:cNvSpPr txBox="1">
                <a:spLocks noRot="1" noChangeAspect="1" noMove="1" noResize="1" noEditPoints="1" noAdjustHandles="1" noChangeArrowheads="1" noChangeShapeType="1" noTextEdit="1"/>
              </p:cNvSpPr>
              <p:nvPr/>
            </p:nvSpPr>
            <p:spPr>
              <a:xfrm>
                <a:off x="6831775" y="1939191"/>
                <a:ext cx="1006342" cy="584775"/>
              </a:xfrm>
              <a:prstGeom prst="rect">
                <a:avLst/>
              </a:prstGeom>
              <a:blipFill>
                <a:blip r:embed="rId8"/>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8695900F-F5D3-E95C-7F47-5B4985A11BA1}"/>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6" name="Rectangle: Rounded Corners 25">
                <a:extLst>
                  <a:ext uri="{FF2B5EF4-FFF2-40B4-BE49-F238E27FC236}">
                    <a16:creationId xmlns:a16="http://schemas.microsoft.com/office/drawing/2014/main" id="{9A890AE6-1262-C5B9-28B0-8DEC34833A8F}"/>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p:sp>
            <p:nvSpPr>
              <p:cNvPr id="26" name="Rectangle: Rounded Corners 25">
                <a:extLst>
                  <a:ext uri="{FF2B5EF4-FFF2-40B4-BE49-F238E27FC236}">
                    <a16:creationId xmlns:a16="http://schemas.microsoft.com/office/drawing/2014/main" id="{9A890AE6-1262-C5B9-28B0-8DEC34833A8F}"/>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6F229DF6-8958-8F83-6438-F4D3AED6416D}"/>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82972994-CE0F-9149-865F-6D9D52CBCA59}"/>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9" name="Rectangle: Rounded Corners 28">
                <a:extLst>
                  <a:ext uri="{FF2B5EF4-FFF2-40B4-BE49-F238E27FC236}">
                    <a16:creationId xmlns:a16="http://schemas.microsoft.com/office/drawing/2014/main" id="{09BFD6DE-B348-4F00-58B8-2BD399B1619E}"/>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p:sp>
            <p:nvSpPr>
              <p:cNvPr id="29" name="Rectangle: Rounded Corners 28">
                <a:extLst>
                  <a:ext uri="{FF2B5EF4-FFF2-40B4-BE49-F238E27FC236}">
                    <a16:creationId xmlns:a16="http://schemas.microsoft.com/office/drawing/2014/main" id="{09BFD6DE-B348-4F00-58B8-2BD399B1619E}"/>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34B6EEFC-81DD-983F-55BF-01211EC6E007}"/>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F5AD37FD-5E5A-3DFA-FDB3-838170E72AB8}"/>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36484C2-2B8C-2B1B-3790-5D26168E44D2}"/>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32" name="TextBox 31">
                <a:extLst>
                  <a:ext uri="{FF2B5EF4-FFF2-40B4-BE49-F238E27FC236}">
                    <a16:creationId xmlns:a16="http://schemas.microsoft.com/office/drawing/2014/main" id="{836484C2-2B8C-2B1B-3790-5D26168E44D2}"/>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7621BC73-3037-5B90-0C4C-13B89E9CC4F5}"/>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33" name="TextBox 32">
                <a:extLst>
                  <a:ext uri="{FF2B5EF4-FFF2-40B4-BE49-F238E27FC236}">
                    <a16:creationId xmlns:a16="http://schemas.microsoft.com/office/drawing/2014/main" id="{7621BC73-3037-5B90-0C4C-13B89E9CC4F5}"/>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12"/>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19496F05-6ED3-5266-BDAD-8CA24A04CA80}"/>
              </a:ext>
            </a:extLst>
          </p:cNvPr>
          <p:cNvGrpSpPr/>
          <p:nvPr/>
        </p:nvGrpSpPr>
        <p:grpSpPr>
          <a:xfrm>
            <a:off x="4844285" y="1418347"/>
            <a:ext cx="2675262" cy="1679755"/>
            <a:chOff x="5132320" y="2099026"/>
            <a:chExt cx="2675262" cy="1679755"/>
          </a:xfrm>
        </p:grpSpPr>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221100D-C6F1-C5D0-F1C1-20794B81A9A3}"/>
                    </a:ext>
                  </a:extLst>
                </p:cNvPr>
                <p:cNvSpPr txBox="1"/>
                <p:nvPr/>
              </p:nvSpPr>
              <p:spPr>
                <a:xfrm>
                  <a:off x="5132320" y="2099026"/>
                  <a:ext cx="2675262"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eqArr>
                          </m:e>
                        </m:d>
                      </m:oMath>
                    </m:oMathPara>
                  </a14:m>
                  <a:endParaRPr lang="en-US" dirty="0"/>
                </a:p>
              </p:txBody>
            </p:sp>
          </mc:Choice>
          <mc:Fallback>
            <p:sp>
              <p:nvSpPr>
                <p:cNvPr id="35" name="TextBox 34">
                  <a:extLst>
                    <a:ext uri="{FF2B5EF4-FFF2-40B4-BE49-F238E27FC236}">
                      <a16:creationId xmlns:a16="http://schemas.microsoft.com/office/drawing/2014/main" id="{6221100D-C6F1-C5D0-F1C1-20794B81A9A3}"/>
                    </a:ext>
                  </a:extLst>
                </p:cNvPr>
                <p:cNvSpPr txBox="1">
                  <a:spLocks noRot="1" noChangeAspect="1" noMove="1" noResize="1" noEditPoints="1" noAdjustHandles="1" noChangeArrowheads="1" noChangeShapeType="1" noTextEdit="1"/>
                </p:cNvSpPr>
                <p:nvPr/>
              </p:nvSpPr>
              <p:spPr>
                <a:xfrm>
                  <a:off x="5132320" y="2099026"/>
                  <a:ext cx="2675262" cy="167975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2D835BB-9B7E-14EA-2802-1EE58128F622}"/>
                    </a:ext>
                  </a:extLst>
                </p:cNvPr>
                <p:cNvSpPr txBox="1"/>
                <p:nvPr/>
              </p:nvSpPr>
              <p:spPr>
                <a:xfrm>
                  <a:off x="5416159" y="2646516"/>
                  <a:ext cx="9252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oMath>
                    </m:oMathPara>
                  </a14:m>
                  <a:endParaRPr lang="en-US" dirty="0"/>
                </a:p>
              </p:txBody>
            </p:sp>
          </mc:Choice>
          <mc:Fallback>
            <p:sp>
              <p:nvSpPr>
                <p:cNvPr id="37" name="TextBox 36">
                  <a:extLst>
                    <a:ext uri="{FF2B5EF4-FFF2-40B4-BE49-F238E27FC236}">
                      <a16:creationId xmlns:a16="http://schemas.microsoft.com/office/drawing/2014/main" id="{82D835BB-9B7E-14EA-2802-1EE58128F622}"/>
                    </a:ext>
                  </a:extLst>
                </p:cNvPr>
                <p:cNvSpPr txBox="1">
                  <a:spLocks noRot="1" noChangeAspect="1" noMove="1" noResize="1" noEditPoints="1" noAdjustHandles="1" noChangeArrowheads="1" noChangeShapeType="1" noTextEdit="1"/>
                </p:cNvSpPr>
                <p:nvPr/>
              </p:nvSpPr>
              <p:spPr>
                <a:xfrm>
                  <a:off x="5416159" y="2646516"/>
                  <a:ext cx="925286" cy="584775"/>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62221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A62A0-318A-B769-5ACF-4E09857E1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19204-E695-3968-AF5A-E9EBFCF3AB08}"/>
              </a:ext>
            </a:extLst>
          </p:cNvPr>
          <p:cNvSpPr>
            <a:spLocks noGrp="1"/>
          </p:cNvSpPr>
          <p:nvPr>
            <p:ph type="title"/>
          </p:nvPr>
        </p:nvSpPr>
        <p:spPr>
          <a:xfrm>
            <a:off x="0" y="0"/>
            <a:ext cx="11918302" cy="1325563"/>
          </a:xfrm>
        </p:spPr>
        <p:txBody>
          <a:bodyPr>
            <a:normAutofit/>
          </a:bodyPr>
          <a:lstStyle/>
          <a:p>
            <a:r>
              <a:rPr lang="en-US" sz="3200" b="1" dirty="0"/>
              <a:t>Phase-type distributions </a:t>
            </a:r>
            <a:r>
              <a:rPr lang="en-US" sz="3200" dirty="0"/>
              <a:t>represent general Markov processes</a:t>
            </a: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FA2BA80A-2018-0A7D-92E2-159EFBFC6C6B}"/>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FA2BA80A-2018-0A7D-92E2-159EFBFC6C6B}"/>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0222B1B-6829-6F72-127B-741313F227A3}"/>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60222B1B-6829-6F72-127B-741313F227A3}"/>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5DA9CB1-3B33-B61F-586E-AEBA31A2E7CC}"/>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05DA9CB1-3B33-B61F-586E-AEBA31A2E7CC}"/>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C0E5D84F-0E25-6CCC-DD30-92E04AED856D}"/>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C0E5D84F-0E25-6CCC-DD30-92E04AED856D}"/>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3" name="Left Brace 2">
            <a:extLst>
              <a:ext uri="{FF2B5EF4-FFF2-40B4-BE49-F238E27FC236}">
                <a16:creationId xmlns:a16="http://schemas.microsoft.com/office/drawing/2014/main" id="{75B0B054-8703-1629-8C1F-09D495912957}"/>
              </a:ext>
            </a:extLst>
          </p:cNvPr>
          <p:cNvSpPr/>
          <p:nvPr/>
        </p:nvSpPr>
        <p:spPr>
          <a:xfrm>
            <a:off x="4220817" y="1225826"/>
            <a:ext cx="1186070" cy="5088835"/>
          </a:xfrm>
          <a:prstGeom prst="leftBrace">
            <a:avLst>
              <a:gd name="adj1" fmla="val 5664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873B02D-C81D-D4E0-B405-FCC8AEFB9D24}"/>
              </a:ext>
            </a:extLst>
          </p:cNvPr>
          <p:cNvSpPr txBox="1"/>
          <p:nvPr/>
        </p:nvSpPr>
        <p:spPr>
          <a:xfrm>
            <a:off x="2082246" y="3556884"/>
            <a:ext cx="6218582" cy="461665"/>
          </a:xfrm>
          <a:prstGeom prst="rect">
            <a:avLst/>
          </a:prstGeom>
          <a:noFill/>
        </p:spPr>
        <p:txBody>
          <a:bodyPr wrap="square">
            <a:spAutoFit/>
          </a:bodyPr>
          <a:lstStyle/>
          <a:p>
            <a:r>
              <a:rPr lang="en-US" sz="2400" b="0" dirty="0">
                <a:latin typeface="+mj-lt"/>
              </a:rPr>
              <a:t>Transient states</a:t>
            </a:r>
            <a:endParaRPr lang="en-US" sz="2400" dirty="0"/>
          </a:p>
        </p:txBody>
      </p:sp>
    </p:spTree>
    <p:extLst>
      <p:ext uri="{BB962C8B-B14F-4D97-AF65-F5344CB8AC3E}">
        <p14:creationId xmlns:p14="http://schemas.microsoft.com/office/powerpoint/2010/main" val="327597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D28C-78B4-7BAF-286A-FFF67C5530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D25B8EB9-E2FA-B9FB-88D2-367E95925686}"/>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D25B8EB9-E2FA-B9FB-88D2-367E95925686}"/>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1A989DA-0B72-8205-28C8-2AF493B8555F}"/>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01430C-4AB2-0FDA-403D-390CE98B19FA}"/>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D001430C-4AB2-0FDA-403D-390CE98B19FA}"/>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41BC8F1A-699D-D26B-7EA8-F2B1A827447F}"/>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41BC8F1A-699D-D26B-7EA8-F2B1A827447F}"/>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E5D827-864D-5A8C-0E6C-BB2BC0B646F9}"/>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56E5D827-864D-5A8C-0E6C-BB2BC0B646F9}"/>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3082883-9326-975D-677E-08ED4C00A620}"/>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A3082883-9326-975D-677E-08ED4C00A620}"/>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D049EB9-1888-94C6-1F79-478FF21EB46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C6C9C99-9F4D-ACF3-0483-CB2F42BF64AD}"/>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8C6C9C99-9F4D-ACF3-0483-CB2F42BF64AD}"/>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8"/>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7756663-795F-D6BF-6C2C-4F6F1AE04C02}"/>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B60E63-27CC-6CE0-3088-5B1AF3DA459A}"/>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4AB60E63-27CC-6CE0-3088-5B1AF3DA459A}"/>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9"/>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14A65CF-159E-EFED-CF16-7447FC266395}"/>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B16C93-42F9-7DFC-79B1-7D26B27A52B2}"/>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78B16C93-42F9-7DFC-79B1-7D26B27A52B2}"/>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0"/>
                <a:stretch>
                  <a:fillRect l="-24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85886769-A715-A146-5307-5F4A01F5C8C9}"/>
                  </a:ext>
                </a:extLst>
              </p:cNvPr>
              <p:cNvSpPr txBox="1"/>
              <p:nvPr/>
            </p:nvSpPr>
            <p:spPr>
              <a:xfrm>
                <a:off x="252166" y="2551761"/>
                <a:ext cx="4094547" cy="1938992"/>
              </a:xfrm>
              <a:prstGeom prst="rect">
                <a:avLst/>
              </a:prstGeom>
              <a:noFill/>
            </p:spPr>
            <p:txBody>
              <a:bodyPr wrap="square">
                <a:spAutoFit/>
              </a:bodyPr>
              <a:lstStyle/>
              <a:p>
                <a14:m>
                  <m:oMath xmlns:m="http://schemas.openxmlformats.org/officeDocument/2006/math">
                    <m:r>
                      <a:rPr lang="en-US" sz="2400" i="1" smtClean="0">
                        <a:latin typeface="Cambria Math" panose="02040503050406030204" pitchFamily="18" charset="0"/>
                      </a:rPr>
                      <m:t>𝑟</m:t>
                    </m:r>
                    <m:r>
                      <a:rPr lang="en-US" sz="2400" b="0" i="1" smtClean="0">
                        <a:latin typeface="Cambria Math" panose="02040503050406030204" pitchFamily="18" charset="0"/>
                      </a:rPr>
                      <m:t>=</m:t>
                    </m:r>
                  </m:oMath>
                </a14:m>
                <a:r>
                  <a:rPr lang="en-US" sz="2400" dirty="0"/>
                  <a:t> Total input rate </a:t>
                </a:r>
                <a:endParaRPr lang="en-US" sz="2400" i="1" dirty="0">
                  <a:latin typeface="Cambria Math" panose="02040503050406030204" pitchFamily="18" charset="0"/>
                </a:endParaRPr>
              </a:p>
              <a:p>
                <a:endParaRPr lang="en-US" sz="2400" i="1" dirty="0">
                  <a:latin typeface="Cambria Math" panose="02040503050406030204" pitchFamily="18" charset="0"/>
                </a:endParaRPr>
              </a:p>
              <a:p>
                <a:r>
                  <a:rPr lang="en-US" sz="2400" dirty="0">
                    <a:latin typeface="+mj-lt"/>
                  </a:rPr>
                  <a:t>The initial vector </a:t>
                </a:r>
                <a14:m>
                  <m:oMath xmlns:m="http://schemas.openxmlformats.org/officeDocument/2006/math">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𝛼</m:t>
                        </m:r>
                      </m:e>
                    </m:acc>
                  </m:oMath>
                </a14:m>
                <a:r>
                  <a:rPr lang="en-US" sz="2400" dirty="0">
                    <a:latin typeface="+mj-lt"/>
                  </a:rPr>
                  <a:t> determines</a:t>
                </a:r>
              </a:p>
              <a:p>
                <a:r>
                  <a:rPr lang="en-US" sz="2400" dirty="0">
                    <a:latin typeface="+mj-lt"/>
                  </a:rPr>
                  <a:t>the</a:t>
                </a:r>
                <a:r>
                  <a:rPr lang="en-US" sz="2400" b="0" i="1" dirty="0">
                    <a:latin typeface="+mj-lt"/>
                  </a:rPr>
                  <a:t> </a:t>
                </a:r>
                <a:r>
                  <a:rPr lang="en-US" sz="2400" b="0" dirty="0">
                    <a:latin typeface="+mj-lt"/>
                  </a:rPr>
                  <a:t>proportion entering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𝑖</m:t>
                        </m:r>
                      </m:sub>
                    </m:sSub>
                  </m:oMath>
                </a14:m>
                <a:r>
                  <a:rPr lang="en-US" sz="2400" b="0" dirty="0">
                    <a:latin typeface="+mj-lt"/>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𝑖</m:t>
                        </m:r>
                      </m:sub>
                    </m:sSub>
                  </m:oMath>
                </a14:m>
                <a:r>
                  <a:rPr lang="en-US" sz="2400" b="0" dirty="0">
                    <a:latin typeface="+mj-lt"/>
                  </a:rPr>
                  <a:t>, with</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sub>
                    </m:sSub>
                    <m:r>
                      <a:rPr lang="en-US" sz="2400" b="1" i="1" smtClean="0">
                        <a:latin typeface="Cambria Math" panose="02040503050406030204" pitchFamily="18" charset="0"/>
                      </a:rPr>
                      <m:t>=</m:t>
                    </m:r>
                    <m:r>
                      <a:rPr lang="en-US" sz="2400" b="0" i="1" smtClean="0">
                        <a:latin typeface="Cambria Math" panose="02040503050406030204" pitchFamily="18" charset="0"/>
                      </a:rPr>
                      <m:t>1</m:t>
                    </m:r>
                  </m:oMath>
                </a14:m>
                <a:r>
                  <a:rPr lang="en-US" sz="2400" dirty="0">
                    <a:latin typeface="+mj-lt"/>
                  </a:rPr>
                  <a:t> </a:t>
                </a:r>
              </a:p>
            </p:txBody>
          </p:sp>
        </mc:Choice>
        <mc:Fallback>
          <p:sp>
            <p:nvSpPr>
              <p:cNvPr id="40" name="TextBox 39">
                <a:extLst>
                  <a:ext uri="{FF2B5EF4-FFF2-40B4-BE49-F238E27FC236}">
                    <a16:creationId xmlns:a16="http://schemas.microsoft.com/office/drawing/2014/main" id="{85886769-A715-A146-5307-5F4A01F5C8C9}"/>
                  </a:ext>
                </a:extLst>
              </p:cNvPr>
              <p:cNvSpPr txBox="1">
                <a:spLocks noRot="1" noChangeAspect="1" noMove="1" noResize="1" noEditPoints="1" noAdjustHandles="1" noChangeArrowheads="1" noChangeShapeType="1" noTextEdit="1"/>
              </p:cNvSpPr>
              <p:nvPr/>
            </p:nvSpPr>
            <p:spPr>
              <a:xfrm>
                <a:off x="252166" y="2551761"/>
                <a:ext cx="4094547" cy="1938992"/>
              </a:xfrm>
              <a:prstGeom prst="rect">
                <a:avLst/>
              </a:prstGeom>
              <a:blipFill>
                <a:blip r:embed="rId11"/>
                <a:stretch>
                  <a:fillRect l="-2232" t="-2201" b="-6289"/>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A334F1BA-CC32-69B2-E8B6-DD2F6944BF44}"/>
              </a:ext>
            </a:extLst>
          </p:cNvPr>
          <p:cNvSpPr txBox="1">
            <a:spLocks/>
          </p:cNvSpPr>
          <p:nvPr/>
        </p:nvSpPr>
        <p:spPr>
          <a:xfrm>
            <a:off x="0" y="0"/>
            <a:ext cx="119183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 </a:t>
            </a:r>
            <a:r>
              <a:rPr lang="en-US" sz="3200"/>
              <a:t>represent general Markov processes</a:t>
            </a:r>
            <a:endParaRPr lang="en-US" sz="3200" dirty="0"/>
          </a:p>
        </p:txBody>
      </p:sp>
    </p:spTree>
    <p:extLst>
      <p:ext uri="{BB962C8B-B14F-4D97-AF65-F5344CB8AC3E}">
        <p14:creationId xmlns:p14="http://schemas.microsoft.com/office/powerpoint/2010/main" val="2969462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E4EBF-A4AB-CA18-73BD-9A855FDCA2E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B0FFC1AC-CB0E-1261-EC39-A8999748D96D}"/>
                  </a:ext>
                </a:extLst>
              </p:cNvPr>
              <p:cNvSpPr/>
              <p:nvPr/>
            </p:nvSpPr>
            <p:spPr>
              <a:xfrm>
                <a:off x="7235687" y="2567236"/>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p:sp>
            <p:nvSpPr>
              <p:cNvPr id="4" name="Rectangle: Rounded Corners 3">
                <a:extLst>
                  <a:ext uri="{FF2B5EF4-FFF2-40B4-BE49-F238E27FC236}">
                    <a16:creationId xmlns:a16="http://schemas.microsoft.com/office/drawing/2014/main" id="{B0FFC1AC-CB0E-1261-EC39-A8999748D96D}"/>
                  </a:ext>
                </a:extLst>
              </p:cNvPr>
              <p:cNvSpPr>
                <a:spLocks noRot="1" noChangeAspect="1" noMove="1" noResize="1" noEditPoints="1" noAdjustHandles="1" noChangeArrowheads="1" noChangeShapeType="1" noTextEdit="1"/>
              </p:cNvSpPr>
              <p:nvPr/>
            </p:nvSpPr>
            <p:spPr>
              <a:xfrm>
                <a:off x="7235687" y="2567236"/>
                <a:ext cx="1610139" cy="937945"/>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FB3FA78A-CB94-2F24-EF47-9699D35A294D}"/>
                  </a:ext>
                </a:extLst>
              </p:cNvPr>
              <p:cNvSpPr/>
              <p:nvPr/>
            </p:nvSpPr>
            <p:spPr>
              <a:xfrm>
                <a:off x="7235687" y="12975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p:sp>
            <p:nvSpPr>
              <p:cNvPr id="5" name="Rectangle: Rounded Corners 4">
                <a:extLst>
                  <a:ext uri="{FF2B5EF4-FFF2-40B4-BE49-F238E27FC236}">
                    <a16:creationId xmlns:a16="http://schemas.microsoft.com/office/drawing/2014/main" id="{FB3FA78A-CB94-2F24-EF47-9699D35A294D}"/>
                  </a:ext>
                </a:extLst>
              </p:cNvPr>
              <p:cNvSpPr>
                <a:spLocks noRot="1" noChangeAspect="1" noMove="1" noResize="1" noEditPoints="1" noAdjustHandles="1" noChangeArrowheads="1" noChangeShapeType="1" noTextEdit="1"/>
              </p:cNvSpPr>
              <p:nvPr/>
            </p:nvSpPr>
            <p:spPr>
              <a:xfrm>
                <a:off x="7235687" y="1297531"/>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EAF1BA1F-2F68-A0F2-8165-EEEE75D4F172}"/>
                  </a:ext>
                </a:extLst>
              </p:cNvPr>
              <p:cNvSpPr/>
              <p:nvPr/>
            </p:nvSpPr>
            <p:spPr>
              <a:xfrm>
                <a:off x="7235687" y="5106645"/>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p:sp>
            <p:nvSpPr>
              <p:cNvPr id="7" name="Rectangle: Rounded Corners 6">
                <a:extLst>
                  <a:ext uri="{FF2B5EF4-FFF2-40B4-BE49-F238E27FC236}">
                    <a16:creationId xmlns:a16="http://schemas.microsoft.com/office/drawing/2014/main" id="{EAF1BA1F-2F68-A0F2-8165-EEEE75D4F172}"/>
                  </a:ext>
                </a:extLst>
              </p:cNvPr>
              <p:cNvSpPr>
                <a:spLocks noRot="1" noChangeAspect="1" noMove="1" noResize="1" noEditPoints="1" noAdjustHandles="1" noChangeArrowheads="1" noChangeShapeType="1" noTextEdit="1"/>
              </p:cNvSpPr>
              <p:nvPr/>
            </p:nvSpPr>
            <p:spPr>
              <a:xfrm>
                <a:off x="7235687" y="5106645"/>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22E7DE8C-9432-6B47-6147-43D7F83015C7}"/>
                  </a:ext>
                </a:extLst>
              </p:cNvPr>
              <p:cNvSpPr/>
              <p:nvPr/>
            </p:nvSpPr>
            <p:spPr>
              <a:xfrm>
                <a:off x="7235687" y="383694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p:sp>
            <p:nvSpPr>
              <p:cNvPr id="8" name="Rectangle: Rounded Corners 7">
                <a:extLst>
                  <a:ext uri="{FF2B5EF4-FFF2-40B4-BE49-F238E27FC236}">
                    <a16:creationId xmlns:a16="http://schemas.microsoft.com/office/drawing/2014/main" id="{22E7DE8C-9432-6B47-6147-43D7F83015C7}"/>
                  </a:ext>
                </a:extLst>
              </p:cNvPr>
              <p:cNvSpPr>
                <a:spLocks noRot="1" noChangeAspect="1" noMove="1" noResize="1" noEditPoints="1" noAdjustHandles="1" noChangeArrowheads="1" noChangeShapeType="1" noTextEdit="1"/>
              </p:cNvSpPr>
              <p:nvPr/>
            </p:nvSpPr>
            <p:spPr>
              <a:xfrm>
                <a:off x="7235687" y="383694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8A70765C-08B3-0126-6A3F-198B64DD598A}"/>
                  </a:ext>
                </a:extLst>
              </p:cNvPr>
              <p:cNvSpPr txBox="1"/>
              <p:nvPr/>
            </p:nvSpPr>
            <p:spPr>
              <a:xfrm>
                <a:off x="450575" y="2885422"/>
                <a:ext cx="4505739" cy="1087157"/>
              </a:xfrm>
              <a:prstGeom prst="rect">
                <a:avLst/>
              </a:prstGeom>
              <a:noFill/>
            </p:spPr>
            <p:txBody>
              <a:bodyPr wrap="square">
                <a:spAutoFit/>
              </a:bodyPr>
              <a:lstStyle/>
              <a:p>
                <a:r>
                  <a:rPr lang="en-US" sz="2000" dirty="0"/>
                  <a:t>The transient rate matrix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e>
                    </m:d>
                  </m:oMath>
                </a14:m>
                <a:r>
                  <a:rPr lang="en-US" sz="2000" dirty="0">
                    <a:latin typeface="+mj-lt"/>
                  </a:rPr>
                  <a:t> determines the transition rates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dirty="0">
                    <a:latin typeface="+mj-lt"/>
                  </a:rPr>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𝑗</m:t>
                        </m:r>
                      </m:sub>
                    </m:sSub>
                  </m:oMath>
                </a14:m>
                <a:r>
                  <a:rPr lang="en-US" sz="2000" dirty="0">
                    <a:latin typeface="+mj-lt"/>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𝑖𝑗</m:t>
                        </m:r>
                      </m:sub>
                    </m:sSub>
                  </m:oMath>
                </a14:m>
                <a:r>
                  <a:rPr lang="en-US" sz="2000" dirty="0">
                    <a:latin typeface="+mj-lt"/>
                  </a:rPr>
                  <a:t>, when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oMath>
                </a14:m>
                <a:r>
                  <a:rPr lang="en-US" sz="2000" dirty="0">
                    <a:latin typeface="+mj-lt"/>
                  </a:rPr>
                  <a:t>.</a:t>
                </a:r>
              </a:p>
            </p:txBody>
          </p:sp>
        </mc:Choice>
        <mc:Fallback>
          <p:sp>
            <p:nvSpPr>
              <p:cNvPr id="38" name="TextBox 37">
                <a:extLst>
                  <a:ext uri="{FF2B5EF4-FFF2-40B4-BE49-F238E27FC236}">
                    <a16:creationId xmlns:a16="http://schemas.microsoft.com/office/drawing/2014/main" id="{8A70765C-08B3-0126-6A3F-198B64DD598A}"/>
                  </a:ext>
                </a:extLst>
              </p:cNvPr>
              <p:cNvSpPr txBox="1">
                <a:spLocks noRot="1" noChangeAspect="1" noMove="1" noResize="1" noEditPoints="1" noAdjustHandles="1" noChangeArrowheads="1" noChangeShapeType="1" noTextEdit="1"/>
              </p:cNvSpPr>
              <p:nvPr/>
            </p:nvSpPr>
            <p:spPr>
              <a:xfrm>
                <a:off x="450575" y="2885422"/>
                <a:ext cx="4505739" cy="1087157"/>
              </a:xfrm>
              <a:prstGeom prst="rect">
                <a:avLst/>
              </a:prstGeom>
              <a:blipFill>
                <a:blip r:embed="rId6"/>
                <a:stretch>
                  <a:fillRect l="-1488" b="-7263"/>
                </a:stretch>
              </a:blipFill>
            </p:spPr>
            <p:txBody>
              <a:bodyPr/>
              <a:lstStyle/>
              <a:p>
                <a:r>
                  <a:rPr lang="en-US">
                    <a:noFill/>
                  </a:rPr>
                  <a:t> </a:t>
                </a:r>
              </a:p>
            </p:txBody>
          </p:sp>
        </mc:Fallback>
      </mc:AlternateContent>
      <p:cxnSp>
        <p:nvCxnSpPr>
          <p:cNvPr id="9" name="Connector: Curved 8">
            <a:extLst>
              <a:ext uri="{FF2B5EF4-FFF2-40B4-BE49-F238E27FC236}">
                <a16:creationId xmlns:a16="http://schemas.microsoft.com/office/drawing/2014/main" id="{53BBBBF6-8EB2-30D9-DBA6-F399661B4D92}"/>
              </a:ext>
            </a:extLst>
          </p:cNvPr>
          <p:cNvCxnSpPr>
            <a:stCxn id="5" idx="1"/>
            <a:endCxn id="4" idx="1"/>
          </p:cNvCxnSpPr>
          <p:nvPr/>
        </p:nvCxnSpPr>
        <p:spPr>
          <a:xfrm rot="10800000" flipV="1">
            <a:off x="7235687" y="1766503"/>
            <a:ext cx="12700" cy="1269705"/>
          </a:xfrm>
          <a:prstGeom prst="curvedConnector3">
            <a:avLst>
              <a:gd name="adj1" fmla="val 482608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23D6C3D-E459-1984-65C1-CAE568DAD0C4}"/>
                  </a:ext>
                </a:extLst>
              </p:cNvPr>
              <p:cNvSpPr txBox="1"/>
              <p:nvPr/>
            </p:nvSpPr>
            <p:spPr>
              <a:xfrm>
                <a:off x="5776866" y="2235476"/>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12</m:t>
                          </m:r>
                        </m:sub>
                      </m:sSub>
                    </m:oMath>
                  </m:oMathPara>
                </a14:m>
                <a:endParaRPr lang="en-US" sz="2400" dirty="0"/>
              </a:p>
            </p:txBody>
          </p:sp>
        </mc:Choice>
        <mc:Fallback>
          <p:sp>
            <p:nvSpPr>
              <p:cNvPr id="24" name="TextBox 23">
                <a:extLst>
                  <a:ext uri="{FF2B5EF4-FFF2-40B4-BE49-F238E27FC236}">
                    <a16:creationId xmlns:a16="http://schemas.microsoft.com/office/drawing/2014/main" id="{123D6C3D-E459-1984-65C1-CAE568DAD0C4}"/>
                  </a:ext>
                </a:extLst>
              </p:cNvPr>
              <p:cNvSpPr txBox="1">
                <a:spLocks noRot="1" noChangeAspect="1" noMove="1" noResize="1" noEditPoints="1" noAdjustHandles="1" noChangeArrowheads="1" noChangeShapeType="1" noTextEdit="1"/>
              </p:cNvSpPr>
              <p:nvPr/>
            </p:nvSpPr>
            <p:spPr>
              <a:xfrm>
                <a:off x="5776866" y="2235476"/>
                <a:ext cx="945322" cy="461665"/>
              </a:xfrm>
              <a:prstGeom prst="rect">
                <a:avLst/>
              </a:prstGeom>
              <a:blipFill>
                <a:blip r:embed="rId7"/>
                <a:stretch>
                  <a:fillRect/>
                </a:stretch>
              </a:blipFill>
            </p:spPr>
            <p:txBody>
              <a:bodyPr/>
              <a:lstStyle/>
              <a:p>
                <a:r>
                  <a:rPr lang="en-US">
                    <a:noFill/>
                  </a:rPr>
                  <a:t> </a:t>
                </a:r>
              </a:p>
            </p:txBody>
          </p:sp>
        </mc:Fallback>
      </mc:AlternateContent>
      <p:cxnSp>
        <p:nvCxnSpPr>
          <p:cNvPr id="25" name="Connector: Curved 24">
            <a:extLst>
              <a:ext uri="{FF2B5EF4-FFF2-40B4-BE49-F238E27FC236}">
                <a16:creationId xmlns:a16="http://schemas.microsoft.com/office/drawing/2014/main" id="{4B166004-1FF6-561D-31F5-599B7D5EC8B9}"/>
              </a:ext>
            </a:extLst>
          </p:cNvPr>
          <p:cNvCxnSpPr>
            <a:cxnSpLocks/>
            <a:stCxn id="7" idx="3"/>
            <a:endCxn id="5" idx="3"/>
          </p:cNvCxnSpPr>
          <p:nvPr/>
        </p:nvCxnSpPr>
        <p:spPr>
          <a:xfrm flipV="1">
            <a:off x="8845826" y="1766504"/>
            <a:ext cx="12700" cy="3809114"/>
          </a:xfrm>
          <a:prstGeom prst="curvedConnector3">
            <a:avLst>
              <a:gd name="adj1" fmla="val 5556520"/>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A4656420-B717-DC5A-7B42-1A834BB4A310}"/>
                  </a:ext>
                </a:extLst>
              </p:cNvPr>
              <p:cNvSpPr txBox="1"/>
              <p:nvPr/>
            </p:nvSpPr>
            <p:spPr>
              <a:xfrm>
                <a:off x="9510643" y="3252514"/>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p:sp>
            <p:nvSpPr>
              <p:cNvPr id="31" name="TextBox 30">
                <a:extLst>
                  <a:ext uri="{FF2B5EF4-FFF2-40B4-BE49-F238E27FC236}">
                    <a16:creationId xmlns:a16="http://schemas.microsoft.com/office/drawing/2014/main" id="{A4656420-B717-DC5A-7B42-1A834BB4A310}"/>
                  </a:ext>
                </a:extLst>
              </p:cNvPr>
              <p:cNvSpPr txBox="1">
                <a:spLocks noRot="1" noChangeAspect="1" noMove="1" noResize="1" noEditPoints="1" noAdjustHandles="1" noChangeArrowheads="1" noChangeShapeType="1" noTextEdit="1"/>
              </p:cNvSpPr>
              <p:nvPr/>
            </p:nvSpPr>
            <p:spPr>
              <a:xfrm>
                <a:off x="9510643" y="3252514"/>
                <a:ext cx="94532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5E947ABB-52A7-2BAC-504C-A5D991D7D15A}"/>
                  </a:ext>
                </a:extLst>
              </p:cNvPr>
              <p:cNvSpPr txBox="1"/>
              <p:nvPr/>
            </p:nvSpPr>
            <p:spPr>
              <a:xfrm>
                <a:off x="6060207" y="3520182"/>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p:sp>
            <p:nvSpPr>
              <p:cNvPr id="33" name="TextBox 32">
                <a:extLst>
                  <a:ext uri="{FF2B5EF4-FFF2-40B4-BE49-F238E27FC236}">
                    <a16:creationId xmlns:a16="http://schemas.microsoft.com/office/drawing/2014/main" id="{5E947ABB-52A7-2BAC-504C-A5D991D7D15A}"/>
                  </a:ext>
                </a:extLst>
              </p:cNvPr>
              <p:cNvSpPr txBox="1">
                <a:spLocks noRot="1" noChangeAspect="1" noMove="1" noResize="1" noEditPoints="1" noAdjustHandles="1" noChangeArrowheads="1" noChangeShapeType="1" noTextEdit="1"/>
              </p:cNvSpPr>
              <p:nvPr/>
            </p:nvSpPr>
            <p:spPr>
              <a:xfrm>
                <a:off x="6060207" y="3520182"/>
                <a:ext cx="945322" cy="461665"/>
              </a:xfrm>
              <a:prstGeom prst="rect">
                <a:avLst/>
              </a:prstGeom>
              <a:blipFill>
                <a:blip r:embed="rId9"/>
                <a:stretch>
                  <a:fillRect b="-1316"/>
                </a:stretch>
              </a:blipFill>
            </p:spPr>
            <p:txBody>
              <a:bodyPr/>
              <a:lstStyle/>
              <a:p>
                <a:r>
                  <a:rPr lang="en-US">
                    <a:noFill/>
                  </a:rPr>
                  <a:t> </a:t>
                </a:r>
              </a:p>
            </p:txBody>
          </p:sp>
        </mc:Fallback>
      </mc:AlternateContent>
      <p:cxnSp>
        <p:nvCxnSpPr>
          <p:cNvPr id="34" name="Connector: Curved 33">
            <a:extLst>
              <a:ext uri="{FF2B5EF4-FFF2-40B4-BE49-F238E27FC236}">
                <a16:creationId xmlns:a16="http://schemas.microsoft.com/office/drawing/2014/main" id="{61EB0F61-17C8-D1DB-DDD7-4DFA6C5AF2E1}"/>
              </a:ext>
            </a:extLst>
          </p:cNvPr>
          <p:cNvCxnSpPr>
            <a:cxnSpLocks/>
            <a:stCxn id="8" idx="1"/>
            <a:endCxn id="4" idx="1"/>
          </p:cNvCxnSpPr>
          <p:nvPr/>
        </p:nvCxnSpPr>
        <p:spPr>
          <a:xfrm rot="10800000">
            <a:off x="7235687" y="3036210"/>
            <a:ext cx="12700" cy="1269705"/>
          </a:xfrm>
          <a:prstGeom prst="curvedConnector3">
            <a:avLst>
              <a:gd name="adj1" fmla="val 294782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625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47D3-8F74-4F8E-0CCC-A0D1901F41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3FF958-04E2-D146-879D-AE84EE019062}"/>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EA3FF958-04E2-D146-879D-AE84EE019062}"/>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FEC3CFA-1004-BB10-6995-4CB91EB10C93}"/>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AFEC3CFA-1004-BB10-6995-4CB91EB10C93}"/>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346D175-0D07-D1AC-D34A-F294E90FA19E}"/>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0AD3D2-6CDF-5C69-E608-5BF81E115E2E}"/>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600AD3D2-6CDF-5C69-E608-5BF81E115E2E}"/>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4"/>
                <a:stretch>
                  <a:fillRect l="-13580" r="-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BBCC3CB-7ED4-0A6B-E1BE-FE6DF48114FC}"/>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ABBCC3CB-7ED4-0A6B-E1BE-FE6DF48114FC}"/>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C1883708-A461-4E37-3EF4-EBA1F08A6C43}"/>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C1883708-A461-4E37-3EF4-EBA1F08A6C43}"/>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FA4569BA-8C71-A1F2-07C2-5D6C836E1A3A}"/>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FA4569BA-8C71-A1F2-07C2-5D6C836E1A3A}"/>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4977110-AD9C-C87B-1FBB-9060917E1C46}"/>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85C79BB-4905-0892-30AD-D5E8A9E4309D}"/>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37EC8ABC-6EA8-4312-2938-245575580974}"/>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227C593-249E-9ADF-BF36-F5089B6BB0FA}"/>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35B052-B800-95A1-8AF1-167F1CC85EA6}"/>
                  </a:ext>
                </a:extLst>
              </p:cNvPr>
              <p:cNvSpPr txBox="1"/>
              <p:nvPr/>
            </p:nvSpPr>
            <p:spPr>
              <a:xfrm>
                <a:off x="8559435" y="1605177"/>
                <a:ext cx="3912330" cy="1021177"/>
              </a:xfrm>
              <a:prstGeom prst="rect">
                <a:avLst/>
              </a:prstGeom>
              <a:noFill/>
            </p:spPr>
            <p:txBody>
              <a:bodyPr wrap="square">
                <a:spAutoFit/>
              </a:bodyPr>
              <a:lstStyle/>
              <a:p>
                <a:r>
                  <a:rPr lang="en-US" sz="2000" dirty="0">
                    <a:latin typeface="+mj-lt"/>
                  </a:rPr>
                  <a:t>The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𝑖</m:t>
                        </m:r>
                      </m:e>
                      <m:sup>
                        <m:r>
                          <a:rPr lang="en-US" sz="2000" b="0" i="1" dirty="0" smtClean="0">
                            <a:latin typeface="Cambria Math" panose="02040503050406030204" pitchFamily="18" charset="0"/>
                          </a:rPr>
                          <m:t>𝑡h</m:t>
                        </m:r>
                      </m:sup>
                    </m:sSup>
                    <m:r>
                      <a:rPr lang="en-US" sz="2000" b="1" i="1" dirty="0">
                        <a:latin typeface="Cambria Math" panose="02040503050406030204" pitchFamily="18" charset="0"/>
                      </a:rPr>
                      <m:t> </m:t>
                    </m:r>
                  </m:oMath>
                </a14:m>
                <a:r>
                  <a:rPr lang="en-US" sz="2000" dirty="0">
                    <a:latin typeface="+mj-lt"/>
                  </a:rPr>
                  <a:t>row sum of </a:t>
                </a:r>
                <a14:m>
                  <m:oMath xmlns:m="http://schemas.openxmlformats.org/officeDocument/2006/math">
                    <m:r>
                      <a:rPr lang="en-US" sz="2000" b="1" i="0" dirty="0" smtClean="0">
                        <a:solidFill>
                          <a:schemeClr val="tx1"/>
                        </a:solidFill>
                        <a:latin typeface="Cambria Math" panose="02040503050406030204" pitchFamily="18" charset="0"/>
                      </a:rPr>
                      <m:t>𝐀</m:t>
                    </m:r>
                  </m:oMath>
                </a14:m>
                <a:r>
                  <a:rPr lang="en-US" sz="2000" dirty="0">
                    <a:latin typeface="+mj-lt"/>
                  </a:rPr>
                  <a:t> give the exit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i="1" dirty="0">
                    <a:latin typeface="+mj-lt"/>
                  </a:rPr>
                  <a:t> </a:t>
                </a:r>
                <a:r>
                  <a:rPr lang="en-US" sz="2000" dirty="0">
                    <a:latin typeface="+mj-lt"/>
                  </a:rPr>
                  <a:t>out of the transient states</a:t>
                </a:r>
              </a:p>
            </p:txBody>
          </p:sp>
        </mc:Choice>
        <mc:Fallback xmlns="">
          <p:sp>
            <p:nvSpPr>
              <p:cNvPr id="39" name="TextBox 38">
                <a:extLst>
                  <a:ext uri="{FF2B5EF4-FFF2-40B4-BE49-F238E27FC236}">
                    <a16:creationId xmlns:a16="http://schemas.microsoft.com/office/drawing/2014/main" id="{8835B052-B800-95A1-8AF1-167F1CC85EA6}"/>
                  </a:ext>
                </a:extLst>
              </p:cNvPr>
              <p:cNvSpPr txBox="1">
                <a:spLocks noRot="1" noChangeAspect="1" noMove="1" noResize="1" noEditPoints="1" noAdjustHandles="1" noChangeArrowheads="1" noChangeShapeType="1" noTextEdit="1"/>
              </p:cNvSpPr>
              <p:nvPr/>
            </p:nvSpPr>
            <p:spPr>
              <a:xfrm>
                <a:off x="8559435" y="1605177"/>
                <a:ext cx="3912330" cy="1021177"/>
              </a:xfrm>
              <a:prstGeom prst="rect">
                <a:avLst/>
              </a:prstGeom>
              <a:blipFill>
                <a:blip r:embed="rId8"/>
                <a:stretch>
                  <a:fillRect l="-1558" t="-1786" b="-9524"/>
                </a:stretch>
              </a:blipFill>
            </p:spPr>
            <p:txBody>
              <a:bodyPr/>
              <a:lstStyle/>
              <a:p>
                <a:r>
                  <a:rPr lang="en-US">
                    <a:noFill/>
                  </a:rPr>
                  <a:t> </a:t>
                </a:r>
              </a:p>
            </p:txBody>
          </p:sp>
        </mc:Fallback>
      </mc:AlternateContent>
    </p:spTree>
    <p:extLst>
      <p:ext uri="{BB962C8B-B14F-4D97-AF65-F5344CB8AC3E}">
        <p14:creationId xmlns:p14="http://schemas.microsoft.com/office/powerpoint/2010/main" val="3734443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00A0-71A8-001F-3BA4-D3218672D15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2B52FE-094F-B284-A049-440EA38C21BB}"/>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FA2B52FE-094F-B284-A049-440EA38C21BB}"/>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415A6384-AC7A-C983-2B12-AF103D0F4294}"/>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415A6384-AC7A-C983-2B12-AF103D0F4294}"/>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CCABC35-8FD5-D089-EC8D-7D02AF3B7ABC}"/>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AC9B4E-6F6E-2E9D-CFE4-38BABD5C801F}"/>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A9AC9B4E-6F6E-2E9D-CFE4-38BABD5C801F}"/>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B2EA1C1-7D79-AF4D-7CD1-075963B98C70}"/>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C7261-7B17-4291-7D27-AA7358767E1C}"/>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732C7261-7B17-4291-7D27-AA7358767E1C}"/>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5"/>
                <a:stretch>
                  <a:fillRect l="-13580" r="-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7EECBD-0845-01B2-DEF2-82125CAE39C6}"/>
                  </a:ext>
                </a:extLst>
              </p:cNvPr>
              <p:cNvSpPr txBox="1"/>
              <p:nvPr/>
            </p:nvSpPr>
            <p:spPr>
              <a:xfrm>
                <a:off x="69414" y="6276969"/>
                <a:ext cx="12053171" cy="575479"/>
              </a:xfrm>
              <a:prstGeom prst="rect">
                <a:avLst/>
              </a:prstGeom>
              <a:noFill/>
            </p:spPr>
            <p:txBody>
              <a:bodyPr wrap="none" rtlCol="0">
                <a:spAutoFit/>
              </a:bodyPr>
              <a:lstStyle/>
              <a:p>
                <a:r>
                  <a:rPr lang="en-US" sz="2800" dirty="0">
                    <a:latin typeface="+mj-lt"/>
                  </a:rPr>
                  <a:t>Time spent in compartments </a:t>
                </a:r>
                <a14:m>
                  <m:oMath xmlns:m="http://schemas.openxmlformats.org/officeDocument/2006/math">
                    <m:acc>
                      <m:accPr>
                        <m:chr m:val="⃗"/>
                        <m:ctrlPr>
                          <a:rPr lang="en-US" sz="2800" b="0" i="1" dirty="0" smtClean="0">
                            <a:solidFill>
                              <a:schemeClr val="tx1"/>
                            </a:solidFill>
                            <a:latin typeface="Cambria Math" panose="02040503050406030204" pitchFamily="18" charset="0"/>
                          </a:rPr>
                        </m:ctrlPr>
                      </m:accPr>
                      <m:e>
                        <m:r>
                          <a:rPr lang="en-US" sz="2800" b="0" i="1" dirty="0" smtClean="0">
                            <a:solidFill>
                              <a:schemeClr val="tx1"/>
                            </a:solidFill>
                            <a:latin typeface="Cambria Math" panose="02040503050406030204" pitchFamily="18" charset="0"/>
                          </a:rPr>
                          <m:t>𝑋</m:t>
                        </m:r>
                      </m:e>
                    </m:acc>
                  </m:oMath>
                </a14:m>
                <a:r>
                  <a:rPr lang="en-US" sz="2800" dirty="0">
                    <a:latin typeface="+mj-lt"/>
                  </a:rPr>
                  <a:t> is distributed with phase type distribution </a:t>
                </a:r>
                <a14:m>
                  <m:oMath xmlns:m="http://schemas.openxmlformats.org/officeDocument/2006/math">
                    <m:r>
                      <m:rPr>
                        <m:nor/>
                      </m:rPr>
                      <a:rPr lang="en-US" sz="2800"/>
                      <m:t>PH</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𝛼</m:t>
                            </m:r>
                          </m:e>
                        </m:acc>
                        <m:r>
                          <a:rPr lang="en-US" sz="2800" i="1">
                            <a:latin typeface="Cambria Math" panose="02040503050406030204" pitchFamily="18" charset="0"/>
                          </a:rPr>
                          <m:t>,</m:t>
                        </m:r>
                        <m:r>
                          <a:rPr lang="en-US" sz="2800" b="1" i="1">
                            <a:latin typeface="Cambria Math" panose="02040503050406030204" pitchFamily="18" charset="0"/>
                          </a:rPr>
                          <m:t> </m:t>
                        </m:r>
                        <m:r>
                          <a:rPr lang="en-US" sz="2800" b="1" i="1">
                            <a:latin typeface="Cambria Math" panose="02040503050406030204" pitchFamily="18" charset="0"/>
                          </a:rPr>
                          <m:t>𝑨</m:t>
                        </m:r>
                      </m:e>
                    </m:d>
                  </m:oMath>
                </a14:m>
                <a:endParaRPr lang="en-US" sz="2800" dirty="0">
                  <a:latin typeface="+mj-lt"/>
                </a:endParaRPr>
              </a:p>
            </p:txBody>
          </p:sp>
        </mc:Choice>
        <mc:Fallback xmlns="">
          <p:sp>
            <p:nvSpPr>
              <p:cNvPr id="18" name="TextBox 17">
                <a:extLst>
                  <a:ext uri="{FF2B5EF4-FFF2-40B4-BE49-F238E27FC236}">
                    <a16:creationId xmlns:a16="http://schemas.microsoft.com/office/drawing/2014/main" id="{237EECBD-0845-01B2-DEF2-82125CAE39C6}"/>
                  </a:ext>
                </a:extLst>
              </p:cNvPr>
              <p:cNvSpPr txBox="1">
                <a:spLocks noRot="1" noChangeAspect="1" noMove="1" noResize="1" noEditPoints="1" noAdjustHandles="1" noChangeArrowheads="1" noChangeShapeType="1" noTextEdit="1"/>
              </p:cNvSpPr>
              <p:nvPr/>
            </p:nvSpPr>
            <p:spPr>
              <a:xfrm>
                <a:off x="69414" y="6276969"/>
                <a:ext cx="12053171" cy="575479"/>
              </a:xfrm>
              <a:prstGeom prst="rect">
                <a:avLst/>
              </a:prstGeom>
              <a:blipFill>
                <a:blip r:embed="rId6"/>
                <a:stretch>
                  <a:fillRect l="-1011" t="-2128"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FA03A99-5613-D3ED-0E7A-359EA10A8821}"/>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3FA03A99-5613-D3ED-0E7A-359EA10A8821}"/>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9F5EA5FA-74E2-867A-9FD1-E28952257EC2}"/>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9F5EA5FA-74E2-867A-9FD1-E28952257EC2}"/>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341EE637-9B5C-3856-741E-079CFF153934}"/>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341EE637-9B5C-3856-741E-079CFF153934}"/>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67C0363-CB57-3113-2EE4-140C0D047ED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D1E91-FC08-6473-4AD8-7E9ACDF24998}"/>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E3BD1E91-FC08-6473-4AD8-7E9ACDF24998}"/>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10"/>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AD7A7A8-FED5-2443-276C-3734E7447A93}"/>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C5D9A8-107F-D1FE-BAA8-4757FCE3B634}"/>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6CC5D9A8-107F-D1FE-BAA8-4757FCE3B634}"/>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11"/>
                <a:stretch>
                  <a:fillRect b="-1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32064F-9895-15F0-0D73-C23A46802148}"/>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CC9058-0706-7109-E1D0-B55807A6F798}"/>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29CC9058-0706-7109-E1D0-B55807A6F798}"/>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2"/>
                <a:stretch>
                  <a:fillRect l="-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B32510-E71D-CE35-1A08-2B2632B57C7C}"/>
                  </a:ext>
                </a:extLst>
              </p:cNvPr>
              <p:cNvSpPr txBox="1"/>
              <p:nvPr/>
            </p:nvSpPr>
            <p:spPr>
              <a:xfrm>
                <a:off x="344931" y="1896538"/>
                <a:ext cx="4094547" cy="707886"/>
              </a:xfrm>
              <a:prstGeom prst="rect">
                <a:avLst/>
              </a:prstGeom>
              <a:noFill/>
            </p:spPr>
            <p:txBody>
              <a:bodyPr wrap="square">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i="1" dirty="0">
                    <a:latin typeface="+mj-lt"/>
                  </a:rPr>
                  <a:t> </a:t>
                </a:r>
                <a:r>
                  <a:rPr lang="en-US" sz="2000" b="0" dirty="0">
                    <a:latin typeface="+mj-lt"/>
                  </a:rPr>
                  <a:t>proportion entering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panose="02040503050406030204" pitchFamily="18" charset="0"/>
                          </a:rPr>
                          <m:t>𝑖</m:t>
                        </m:r>
                      </m:sub>
                    </m:sSub>
                  </m:oMath>
                </a14:m>
                <a:endParaRPr lang="en-US" sz="2000" b="0" dirty="0">
                  <a:latin typeface="+mj-lt"/>
                </a:endParaRPr>
              </a:p>
              <a:p>
                <a14:m>
                  <m:oMath xmlns:m="http://schemas.openxmlformats.org/officeDocument/2006/math">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1" i="1" smtClean="0">
                        <a:latin typeface="Cambria Math" panose="02040503050406030204" pitchFamily="18" charset="0"/>
                      </a:rPr>
                      <m:t>=</m:t>
                    </m:r>
                    <m:r>
                      <a:rPr lang="en-US" sz="2000" b="0" i="1" smtClean="0">
                        <a:latin typeface="Cambria Math" panose="02040503050406030204" pitchFamily="18" charset="0"/>
                      </a:rPr>
                      <m:t>1</m:t>
                    </m:r>
                  </m:oMath>
                </a14:m>
                <a:r>
                  <a:rPr lang="en-US" sz="2000" dirty="0">
                    <a:latin typeface="+mj-lt"/>
                  </a:rPr>
                  <a:t> </a:t>
                </a:r>
              </a:p>
            </p:txBody>
          </p:sp>
        </mc:Choice>
        <mc:Fallback xmlns="">
          <p:sp>
            <p:nvSpPr>
              <p:cNvPr id="22" name="TextBox 21">
                <a:extLst>
                  <a:ext uri="{FF2B5EF4-FFF2-40B4-BE49-F238E27FC236}">
                    <a16:creationId xmlns:a16="http://schemas.microsoft.com/office/drawing/2014/main" id="{2AB32510-E71D-CE35-1A08-2B2632B57C7C}"/>
                  </a:ext>
                </a:extLst>
              </p:cNvPr>
              <p:cNvSpPr txBox="1">
                <a:spLocks noRot="1" noChangeAspect="1" noMove="1" noResize="1" noEditPoints="1" noAdjustHandles="1" noChangeArrowheads="1" noChangeShapeType="1" noTextEdit="1"/>
              </p:cNvSpPr>
              <p:nvPr/>
            </p:nvSpPr>
            <p:spPr>
              <a:xfrm>
                <a:off x="344931" y="1896538"/>
                <a:ext cx="4094547" cy="707886"/>
              </a:xfrm>
              <a:prstGeom prst="rect">
                <a:avLst/>
              </a:prstGeom>
              <a:blipFill>
                <a:blip r:embed="rId13"/>
                <a:stretch>
                  <a:fillRect l="-745" t="-3448" b="-7759"/>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5E79866-69CF-2736-B9BC-443BC0F46F4C}"/>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DFC791F-D83F-72DF-0650-7B570EDC7E78}"/>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8365A733-36E6-F5E1-A80B-6B23C6EB760F}"/>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C3E44A11-1855-5529-6AFC-4E13F4E8CBA3}"/>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7EEBE80-5A66-C793-4A28-EC0ECEAACE3F}"/>
                  </a:ext>
                </a:extLst>
              </p:cNvPr>
              <p:cNvSpPr txBox="1"/>
              <p:nvPr/>
            </p:nvSpPr>
            <p:spPr>
              <a:xfrm>
                <a:off x="344931" y="3123294"/>
                <a:ext cx="4505739" cy="1095877"/>
              </a:xfrm>
              <a:prstGeom prst="rect">
                <a:avLst/>
              </a:prstGeom>
              <a:noFill/>
            </p:spPr>
            <p:txBody>
              <a:bodyPr wrap="square">
                <a:spAutoFit/>
              </a:bodyPr>
              <a:lstStyle/>
              <a:p>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e>
                    </m:d>
                  </m:oMath>
                </a14:m>
                <a:r>
                  <a:rPr lang="en-US" sz="2000" dirty="0">
                    <a:latin typeface="+mj-lt"/>
                  </a:rPr>
                  <a:t> </a:t>
                </a:r>
              </a:p>
              <a:p>
                <a:endParaRPr lang="en-US" sz="2000" dirty="0">
                  <a:latin typeface="+mj-lt"/>
                </a:endParaRP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oMath>
                </a14:m>
                <a:r>
                  <a:rPr lang="en-US" sz="2000" dirty="0">
                    <a:latin typeface="+mj-lt"/>
                  </a:rPr>
                  <a:t> transition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dirty="0">
                    <a:latin typeface="+mj-lt"/>
                  </a:rPr>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𝑗</m:t>
                        </m:r>
                      </m:sub>
                    </m:sSub>
                  </m:oMath>
                </a14:m>
                <a:endParaRPr lang="en-US" sz="2000" dirty="0">
                  <a:latin typeface="+mj-lt"/>
                </a:endParaRPr>
              </a:p>
            </p:txBody>
          </p:sp>
        </mc:Choice>
        <mc:Fallback xmlns="">
          <p:sp>
            <p:nvSpPr>
              <p:cNvPr id="38" name="TextBox 37">
                <a:extLst>
                  <a:ext uri="{FF2B5EF4-FFF2-40B4-BE49-F238E27FC236}">
                    <a16:creationId xmlns:a16="http://schemas.microsoft.com/office/drawing/2014/main" id="{57EEBE80-5A66-C793-4A28-EC0ECEAACE3F}"/>
                  </a:ext>
                </a:extLst>
              </p:cNvPr>
              <p:cNvSpPr txBox="1">
                <a:spLocks noRot="1" noChangeAspect="1" noMove="1" noResize="1" noEditPoints="1" noAdjustHandles="1" noChangeArrowheads="1" noChangeShapeType="1" noTextEdit="1"/>
              </p:cNvSpPr>
              <p:nvPr/>
            </p:nvSpPr>
            <p:spPr>
              <a:xfrm>
                <a:off x="344931" y="3123294"/>
                <a:ext cx="4505739" cy="1095877"/>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FC5CE7-715F-BD3B-9FC6-5818B49E8317}"/>
                  </a:ext>
                </a:extLst>
              </p:cNvPr>
              <p:cNvSpPr txBox="1"/>
              <p:nvPr/>
            </p:nvSpPr>
            <p:spPr>
              <a:xfrm>
                <a:off x="8559435" y="1605177"/>
                <a:ext cx="3912330" cy="1021177"/>
              </a:xfrm>
              <a:prstGeom prst="rect">
                <a:avLst/>
              </a:prstGeom>
              <a:noFill/>
            </p:spPr>
            <p:txBody>
              <a:bodyPr wrap="square">
                <a:spAutoFit/>
              </a:bodyPr>
              <a:lstStyle/>
              <a:p>
                <a:r>
                  <a:rPr lang="en-US" sz="2000" dirty="0">
                    <a:latin typeface="+mj-lt"/>
                  </a:rPr>
                  <a:t>The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𝑖</m:t>
                        </m:r>
                      </m:e>
                      <m:sup>
                        <m:r>
                          <a:rPr lang="en-US" sz="2000" b="0" i="1" dirty="0" smtClean="0">
                            <a:latin typeface="Cambria Math" panose="02040503050406030204" pitchFamily="18" charset="0"/>
                          </a:rPr>
                          <m:t>𝑡h</m:t>
                        </m:r>
                      </m:sup>
                    </m:sSup>
                    <m:r>
                      <a:rPr lang="en-US" sz="2000" b="1" i="1" dirty="0">
                        <a:latin typeface="Cambria Math" panose="02040503050406030204" pitchFamily="18" charset="0"/>
                      </a:rPr>
                      <m:t> </m:t>
                    </m:r>
                  </m:oMath>
                </a14:m>
                <a:r>
                  <a:rPr lang="en-US" sz="2000" dirty="0">
                    <a:latin typeface="+mj-lt"/>
                  </a:rPr>
                  <a:t>row sum of </a:t>
                </a:r>
                <a14:m>
                  <m:oMath xmlns:m="http://schemas.openxmlformats.org/officeDocument/2006/math">
                    <m:r>
                      <a:rPr lang="en-US" sz="2000" b="1" i="0" dirty="0" smtClean="0">
                        <a:solidFill>
                          <a:schemeClr val="tx1"/>
                        </a:solidFill>
                        <a:latin typeface="Cambria Math" panose="02040503050406030204" pitchFamily="18" charset="0"/>
                      </a:rPr>
                      <m:t>𝐀</m:t>
                    </m:r>
                  </m:oMath>
                </a14:m>
                <a:r>
                  <a:rPr lang="en-US" sz="2000" dirty="0">
                    <a:latin typeface="+mj-lt"/>
                  </a:rPr>
                  <a:t> give the exit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i="1" dirty="0">
                    <a:latin typeface="+mj-lt"/>
                  </a:rPr>
                  <a:t> </a:t>
                </a:r>
                <a:r>
                  <a:rPr lang="en-US" sz="2000" dirty="0">
                    <a:latin typeface="+mj-lt"/>
                  </a:rPr>
                  <a:t>out of the transient states</a:t>
                </a:r>
              </a:p>
            </p:txBody>
          </p:sp>
        </mc:Choice>
        <mc:Fallback xmlns="">
          <p:sp>
            <p:nvSpPr>
              <p:cNvPr id="39" name="TextBox 38">
                <a:extLst>
                  <a:ext uri="{FF2B5EF4-FFF2-40B4-BE49-F238E27FC236}">
                    <a16:creationId xmlns:a16="http://schemas.microsoft.com/office/drawing/2014/main" id="{75FC5CE7-715F-BD3B-9FC6-5818B49E8317}"/>
                  </a:ext>
                </a:extLst>
              </p:cNvPr>
              <p:cNvSpPr txBox="1">
                <a:spLocks noRot="1" noChangeAspect="1" noMove="1" noResize="1" noEditPoints="1" noAdjustHandles="1" noChangeArrowheads="1" noChangeShapeType="1" noTextEdit="1"/>
              </p:cNvSpPr>
              <p:nvPr/>
            </p:nvSpPr>
            <p:spPr>
              <a:xfrm>
                <a:off x="8559435" y="1605177"/>
                <a:ext cx="3912330" cy="1021177"/>
              </a:xfrm>
              <a:prstGeom prst="rect">
                <a:avLst/>
              </a:prstGeom>
              <a:blipFill>
                <a:blip r:embed="rId15"/>
                <a:stretch>
                  <a:fillRect l="-1558" t="-1786" b="-9524"/>
                </a:stretch>
              </a:blipFill>
            </p:spPr>
            <p:txBody>
              <a:bodyPr/>
              <a:lstStyle/>
              <a:p>
                <a:r>
                  <a:rPr lang="en-US">
                    <a:noFill/>
                  </a:rPr>
                  <a:t> </a:t>
                </a:r>
              </a:p>
            </p:txBody>
          </p:sp>
        </mc:Fallback>
      </mc:AlternateContent>
      <p:cxnSp>
        <p:nvCxnSpPr>
          <p:cNvPr id="3" name="Connector: Curved 2">
            <a:extLst>
              <a:ext uri="{FF2B5EF4-FFF2-40B4-BE49-F238E27FC236}">
                <a16:creationId xmlns:a16="http://schemas.microsoft.com/office/drawing/2014/main" id="{690122B2-CEA6-A8FB-3D8B-01860B8C6CDB}"/>
              </a:ext>
            </a:extLst>
          </p:cNvPr>
          <p:cNvCxnSpPr/>
          <p:nvPr/>
        </p:nvCxnSpPr>
        <p:spPr>
          <a:xfrm rot="10800000" flipV="1">
            <a:off x="5406887" y="1853589"/>
            <a:ext cx="12700" cy="1269705"/>
          </a:xfrm>
          <a:prstGeom prst="curvedConnector3">
            <a:avLst>
              <a:gd name="adj1" fmla="val 273912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F91B6F40-2025-B86A-9010-DE2AF4E6EA70}"/>
              </a:ext>
            </a:extLst>
          </p:cNvPr>
          <p:cNvCxnSpPr>
            <a:cxnSpLocks/>
          </p:cNvCxnSpPr>
          <p:nvPr/>
        </p:nvCxnSpPr>
        <p:spPr>
          <a:xfrm flipV="1">
            <a:off x="7017026" y="1853590"/>
            <a:ext cx="12700" cy="3809114"/>
          </a:xfrm>
          <a:prstGeom prst="curvedConnector3">
            <a:avLst>
              <a:gd name="adj1" fmla="val 346956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165B366F-3E8B-B2CB-9A10-1ED924808332}"/>
              </a:ext>
            </a:extLst>
          </p:cNvPr>
          <p:cNvCxnSpPr>
            <a:cxnSpLocks/>
          </p:cNvCxnSpPr>
          <p:nvPr/>
        </p:nvCxnSpPr>
        <p:spPr>
          <a:xfrm rot="10800000">
            <a:off x="5413514" y="3123295"/>
            <a:ext cx="12700" cy="1269705"/>
          </a:xfrm>
          <a:prstGeom prst="curvedConnector3">
            <a:avLst>
              <a:gd name="adj1" fmla="val 2530433"/>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3881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CC10B-C4BE-5083-34B9-B6E175B4F74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0547537-3D9A-10BB-7654-89283E4AA030}"/>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p:sp>
            <p:nvSpPr>
              <p:cNvPr id="2" name="Title 1">
                <a:extLst>
                  <a:ext uri="{FF2B5EF4-FFF2-40B4-BE49-F238E27FC236}">
                    <a16:creationId xmlns:a16="http://schemas.microsoft.com/office/drawing/2014/main" id="{00547537-3D9A-10BB-7654-89283E4AA030}"/>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780F34E-AF9C-A255-7B7E-67D06C63C41B}"/>
              </a:ext>
            </a:extLst>
          </p:cNvPr>
          <p:cNvSpPr txBox="1"/>
          <p:nvPr/>
        </p:nvSpPr>
        <p:spPr>
          <a:xfrm>
            <a:off x="641998" y="3916596"/>
            <a:ext cx="9320628" cy="400110"/>
          </a:xfrm>
          <a:prstGeom prst="rect">
            <a:avLst/>
          </a:prstGeom>
          <a:noFill/>
        </p:spPr>
        <p:txBody>
          <a:bodyPr wrap="none" rtlCol="0">
            <a:spAutoFit/>
          </a:bodyPr>
          <a:lstStyle/>
          <a:p>
            <a:r>
              <a:rPr lang="en-US" sz="2000" dirty="0"/>
              <a:t>The mean-field approximation of this process is represented by the system of ODEs:</a:t>
            </a:r>
          </a:p>
        </p:txBody>
      </p:sp>
      <p:sp>
        <p:nvSpPr>
          <p:cNvPr id="5" name="Title 1">
            <a:extLst>
              <a:ext uri="{FF2B5EF4-FFF2-40B4-BE49-F238E27FC236}">
                <a16:creationId xmlns:a16="http://schemas.microsoft.com/office/drawing/2014/main" id="{66479EFB-0684-B600-EAB2-AEC48C86E960}"/>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p:grpSp>
        <p:nvGrpSpPr>
          <p:cNvPr id="3" name="Group 2">
            <a:extLst>
              <a:ext uri="{FF2B5EF4-FFF2-40B4-BE49-F238E27FC236}">
                <a16:creationId xmlns:a16="http://schemas.microsoft.com/office/drawing/2014/main" id="{CCC3CC32-8EF6-0A6C-9133-0AE7FA950BE0}"/>
              </a:ext>
            </a:extLst>
          </p:cNvPr>
          <p:cNvGrpSpPr/>
          <p:nvPr/>
        </p:nvGrpSpPr>
        <p:grpSpPr>
          <a:xfrm>
            <a:off x="641998" y="2290581"/>
            <a:ext cx="11232762" cy="1357097"/>
            <a:chOff x="-7837" y="3910567"/>
            <a:chExt cx="11232762" cy="1357097"/>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67F42816-22A8-38DA-7C09-9716746C80F2}"/>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p:sp>
              <p:nvSpPr>
                <p:cNvPr id="4" name="Rectangle: Rounded Corners 3">
                  <a:extLst>
                    <a:ext uri="{FF2B5EF4-FFF2-40B4-BE49-F238E27FC236}">
                      <a16:creationId xmlns:a16="http://schemas.microsoft.com/office/drawing/2014/main" id="{67F42816-22A8-38DA-7C09-9716746C80F2}"/>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5F912A6-B18F-5A40-D85A-E7AF8DB57AC4}"/>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2A18331-65A0-5737-0A48-201980B50DFD}"/>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p:sp>
              <p:nvSpPr>
                <p:cNvPr id="11" name="TextBox 10">
                  <a:extLst>
                    <a:ext uri="{FF2B5EF4-FFF2-40B4-BE49-F238E27FC236}">
                      <a16:creationId xmlns:a16="http://schemas.microsoft.com/office/drawing/2014/main" id="{82A18331-65A0-5737-0A48-201980B50DFD}"/>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675EC90-4F27-D519-081E-A4406E561736}"/>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16" name="TextBox 15">
                  <a:extLst>
                    <a:ext uri="{FF2B5EF4-FFF2-40B4-BE49-F238E27FC236}">
                      <a16:creationId xmlns:a16="http://schemas.microsoft.com/office/drawing/2014/main" id="{C675EC90-4F27-D519-081E-A4406E56173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B028C6-D53A-C644-5E47-7239AEDE6444}"/>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EAD34630-8438-ACFA-29BE-737553F007A6}"/>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C54D7AE0-7A10-8989-C810-4D0505EFB6FE}"/>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14" name="TextBox 13">
              <a:extLst>
                <a:ext uri="{FF2B5EF4-FFF2-40B4-BE49-F238E27FC236}">
                  <a16:creationId xmlns:a16="http://schemas.microsoft.com/office/drawing/2014/main" id="{9EABDC07-F77E-CB75-4EDA-902F5F24D55B}"/>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cxnSp>
          <p:nvCxnSpPr>
            <p:cNvPr id="25" name="Straight Arrow Connector 24">
              <a:extLst>
                <a:ext uri="{FF2B5EF4-FFF2-40B4-BE49-F238E27FC236}">
                  <a16:creationId xmlns:a16="http://schemas.microsoft.com/office/drawing/2014/main" id="{CBBC9C76-F97C-C2F5-60F9-DA535709F978}"/>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6" name="Rectangle: Rounded Corners 25">
                  <a:extLst>
                    <a:ext uri="{FF2B5EF4-FFF2-40B4-BE49-F238E27FC236}">
                      <a16:creationId xmlns:a16="http://schemas.microsoft.com/office/drawing/2014/main" id="{E37598B6-DEE5-9A5F-4DEF-AA696798BF25}"/>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p:sp>
              <p:nvSpPr>
                <p:cNvPr id="26" name="Rectangle: Rounded Corners 25">
                  <a:extLst>
                    <a:ext uri="{FF2B5EF4-FFF2-40B4-BE49-F238E27FC236}">
                      <a16:creationId xmlns:a16="http://schemas.microsoft.com/office/drawing/2014/main" id="{E37598B6-DEE5-9A5F-4DEF-AA696798BF25}"/>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58A387B1-9174-EAFD-89FD-4EEE799C47A0}"/>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A14966E0-928B-3C76-63F0-C767435293C5}"/>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9" name="Rectangle: Rounded Corners 28">
                  <a:extLst>
                    <a:ext uri="{FF2B5EF4-FFF2-40B4-BE49-F238E27FC236}">
                      <a16:creationId xmlns:a16="http://schemas.microsoft.com/office/drawing/2014/main" id="{D48DC73A-369A-5958-AD1D-F29A208CB059}"/>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p:sp>
              <p:nvSpPr>
                <p:cNvPr id="29" name="Rectangle: Rounded Corners 28">
                  <a:extLst>
                    <a:ext uri="{FF2B5EF4-FFF2-40B4-BE49-F238E27FC236}">
                      <a16:creationId xmlns:a16="http://schemas.microsoft.com/office/drawing/2014/main" id="{D48DC73A-369A-5958-AD1D-F29A208CB059}"/>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05E10B1A-26DD-C9DB-B2C6-95457B5B8D43}"/>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BA5A93D1-F9D8-B6CD-4C85-F331D77DD882}"/>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2A0CCCB-7CEE-C97A-D2DE-1721D66D1796}"/>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32" name="TextBox 31">
                  <a:extLst>
                    <a:ext uri="{FF2B5EF4-FFF2-40B4-BE49-F238E27FC236}">
                      <a16:creationId xmlns:a16="http://schemas.microsoft.com/office/drawing/2014/main" id="{B2A0CCCB-7CEE-C97A-D2DE-1721D66D1796}"/>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454ABDD-E14C-B33A-1138-ACAC66A4EE6C}"/>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33" name="TextBox 32">
                  <a:extLst>
                    <a:ext uri="{FF2B5EF4-FFF2-40B4-BE49-F238E27FC236}">
                      <a16:creationId xmlns:a16="http://schemas.microsoft.com/office/drawing/2014/main" id="{6454ABDD-E14C-B33A-1138-ACAC66A4EE6C}"/>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8A178B0-4750-E2FF-0013-382A64C3991F}"/>
                  </a:ext>
                </a:extLst>
              </p:cNvPr>
              <p:cNvSpPr txBox="1"/>
              <p:nvPr/>
            </p:nvSpPr>
            <p:spPr>
              <a:xfrm>
                <a:off x="4746079" y="4435390"/>
                <a:ext cx="2699842" cy="233730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𝑛</m:t>
                          </m:r>
                        </m:sub>
                      </m:sSub>
                    </m:oMath>
                  </m:oMathPara>
                </a14:m>
                <a:endParaRPr lang="en-US" sz="2000" b="0" dirty="0"/>
              </a:p>
            </p:txBody>
          </p:sp>
        </mc:Choice>
        <mc:Fallback>
          <p:sp>
            <p:nvSpPr>
              <p:cNvPr id="7" name="TextBox 6">
                <a:extLst>
                  <a:ext uri="{FF2B5EF4-FFF2-40B4-BE49-F238E27FC236}">
                    <a16:creationId xmlns:a16="http://schemas.microsoft.com/office/drawing/2014/main" id="{C8A178B0-4750-E2FF-0013-382A64C3991F}"/>
                  </a:ext>
                </a:extLst>
              </p:cNvPr>
              <p:cNvSpPr txBox="1">
                <a:spLocks noRot="1" noChangeAspect="1" noMove="1" noResize="1" noEditPoints="1" noAdjustHandles="1" noChangeArrowheads="1" noChangeShapeType="1" noTextEdit="1"/>
              </p:cNvSpPr>
              <p:nvPr/>
            </p:nvSpPr>
            <p:spPr>
              <a:xfrm>
                <a:off x="4746079" y="4435390"/>
                <a:ext cx="2699842" cy="2337307"/>
              </a:xfrm>
              <a:prstGeom prst="rect">
                <a:avLst/>
              </a:prstGeom>
              <a:blipFill>
                <a:blip r:embed="rId10"/>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CE0C74-89E4-2913-C461-45586FBF2305}"/>
              </a:ext>
            </a:extLst>
          </p:cNvPr>
          <p:cNvSpPr txBox="1"/>
          <p:nvPr/>
        </p:nvSpPr>
        <p:spPr>
          <a:xfrm>
            <a:off x="8374997" y="5301603"/>
            <a:ext cx="2838341" cy="400110"/>
          </a:xfrm>
          <a:prstGeom prst="rect">
            <a:avLst/>
          </a:prstGeom>
          <a:noFill/>
        </p:spPr>
        <p:txBody>
          <a:bodyPr wrap="none" rtlCol="0">
            <a:spAutoFit/>
          </a:bodyPr>
          <a:lstStyle/>
          <a:p>
            <a:r>
              <a:rPr lang="en-US" sz="2000" dirty="0"/>
              <a:t>“The Linear Chain Trick”</a:t>
            </a:r>
          </a:p>
        </p:txBody>
      </p:sp>
    </p:spTree>
    <p:extLst>
      <p:ext uri="{BB962C8B-B14F-4D97-AF65-F5344CB8AC3E}">
        <p14:creationId xmlns:p14="http://schemas.microsoft.com/office/powerpoint/2010/main" val="3971137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712A3-53BF-78CD-4D7A-D4AC0E738AB3}"/>
              </a:ext>
            </a:extLst>
          </p:cNvPr>
          <p:cNvSpPr txBox="1"/>
          <p:nvPr/>
        </p:nvSpPr>
        <p:spPr>
          <a:xfrm>
            <a:off x="155673" y="336644"/>
            <a:ext cx="11880653" cy="461665"/>
          </a:xfrm>
          <a:prstGeom prst="rect">
            <a:avLst/>
          </a:prstGeom>
          <a:noFill/>
        </p:spPr>
        <p:txBody>
          <a:bodyPr wrap="square" rtlCol="0">
            <a:spAutoFit/>
          </a:bodyPr>
          <a:lstStyle/>
          <a:p>
            <a:r>
              <a:rPr lang="en-US" sz="2400" b="1" dirty="0"/>
              <a:t>Mosquito-borne diseases comprise some of the </a:t>
            </a:r>
            <a:r>
              <a:rPr lang="en-US" sz="2400" b="1" u="sng" dirty="0"/>
              <a:t>oldest</a:t>
            </a:r>
            <a:r>
              <a:rPr lang="en-US" sz="2400" b="1" dirty="0"/>
              <a:t> threats to human populations</a:t>
            </a:r>
          </a:p>
        </p:txBody>
      </p:sp>
      <p:grpSp>
        <p:nvGrpSpPr>
          <p:cNvPr id="10" name="Group 9">
            <a:extLst>
              <a:ext uri="{FF2B5EF4-FFF2-40B4-BE49-F238E27FC236}">
                <a16:creationId xmlns:a16="http://schemas.microsoft.com/office/drawing/2014/main" id="{2F827A63-36EE-3E48-D035-60B35D40A7AE}"/>
              </a:ext>
            </a:extLst>
          </p:cNvPr>
          <p:cNvGrpSpPr/>
          <p:nvPr/>
        </p:nvGrpSpPr>
        <p:grpSpPr>
          <a:xfrm>
            <a:off x="190501" y="1087840"/>
            <a:ext cx="5810250" cy="5524500"/>
            <a:chOff x="431681" y="1669786"/>
            <a:chExt cx="4850215" cy="3628691"/>
          </a:xfrm>
        </p:grpSpPr>
        <p:sp>
          <p:nvSpPr>
            <p:cNvPr id="5" name="TextBox 4">
              <a:extLst>
                <a:ext uri="{FF2B5EF4-FFF2-40B4-BE49-F238E27FC236}">
                  <a16:creationId xmlns:a16="http://schemas.microsoft.com/office/drawing/2014/main" id="{88FB41F7-0D86-3665-B0A7-2DA44E4BC612}"/>
                </a:ext>
              </a:extLst>
            </p:cNvPr>
            <p:cNvSpPr txBox="1"/>
            <p:nvPr/>
          </p:nvSpPr>
          <p:spPr>
            <a:xfrm>
              <a:off x="431681" y="1669786"/>
              <a:ext cx="4850215" cy="242591"/>
            </a:xfrm>
            <a:prstGeom prst="rect">
              <a:avLst/>
            </a:prstGeom>
            <a:noFill/>
          </p:spPr>
          <p:txBody>
            <a:bodyPr wrap="square" rtlCol="0">
              <a:spAutoFit/>
            </a:bodyPr>
            <a:lstStyle/>
            <a:p>
              <a:r>
                <a:rPr lang="en-US" b="1" u="sng" dirty="0"/>
                <a:t>All-cause</a:t>
              </a:r>
              <a:r>
                <a:rPr lang="en-US" b="1" dirty="0"/>
                <a:t> </a:t>
              </a:r>
              <a:r>
                <a:rPr lang="en-US" dirty="0"/>
                <a:t>mortality per 1000 children per year</a:t>
              </a:r>
            </a:p>
          </p:txBody>
        </p:sp>
        <p:pic>
          <p:nvPicPr>
            <p:cNvPr id="7" name="Picture 6">
              <a:extLst>
                <a:ext uri="{FF2B5EF4-FFF2-40B4-BE49-F238E27FC236}">
                  <a16:creationId xmlns:a16="http://schemas.microsoft.com/office/drawing/2014/main" id="{72777134-8354-287C-2CE9-B4D052E10356}"/>
                </a:ext>
              </a:extLst>
            </p:cNvPr>
            <p:cNvPicPr>
              <a:picLocks noChangeAspect="1"/>
            </p:cNvPicPr>
            <p:nvPr/>
          </p:nvPicPr>
          <p:blipFill>
            <a:blip r:embed="rId2"/>
            <a:srcRect l="9670" t="50332" r="2308" b="2122"/>
            <a:stretch/>
          </p:blipFill>
          <p:spPr>
            <a:xfrm>
              <a:off x="431681" y="2062117"/>
              <a:ext cx="4572000" cy="3236360"/>
            </a:xfrm>
            <a:prstGeom prst="rect">
              <a:avLst/>
            </a:prstGeom>
          </p:spPr>
        </p:pic>
      </p:grpSp>
      <p:grpSp>
        <p:nvGrpSpPr>
          <p:cNvPr id="11" name="Group 10">
            <a:extLst>
              <a:ext uri="{FF2B5EF4-FFF2-40B4-BE49-F238E27FC236}">
                <a16:creationId xmlns:a16="http://schemas.microsoft.com/office/drawing/2014/main" id="{B20C5478-5B7E-69C4-86A4-96B4F06E4522}"/>
              </a:ext>
            </a:extLst>
          </p:cNvPr>
          <p:cNvGrpSpPr/>
          <p:nvPr/>
        </p:nvGrpSpPr>
        <p:grpSpPr>
          <a:xfrm>
            <a:off x="6191250" y="1087840"/>
            <a:ext cx="5810250" cy="5524500"/>
            <a:chOff x="6285219" y="2142908"/>
            <a:chExt cx="4572000" cy="3546010"/>
          </a:xfrm>
        </p:grpSpPr>
        <p:pic>
          <p:nvPicPr>
            <p:cNvPr id="4" name="Picture 3">
              <a:extLst>
                <a:ext uri="{FF2B5EF4-FFF2-40B4-BE49-F238E27FC236}">
                  <a16:creationId xmlns:a16="http://schemas.microsoft.com/office/drawing/2014/main" id="{663C4838-3ED6-90D3-6D44-ACF9DDA761CF}"/>
                </a:ext>
              </a:extLst>
            </p:cNvPr>
            <p:cNvPicPr>
              <a:picLocks noChangeAspect="1"/>
            </p:cNvPicPr>
            <p:nvPr/>
          </p:nvPicPr>
          <p:blipFill>
            <a:blip r:embed="rId2"/>
            <a:srcRect l="7912" t="2123" r="1759" b="50332"/>
            <a:stretch/>
          </p:blipFill>
          <p:spPr>
            <a:xfrm>
              <a:off x="6285219" y="2535239"/>
              <a:ext cx="4572000" cy="3153679"/>
            </a:xfrm>
            <a:prstGeom prst="rect">
              <a:avLst/>
            </a:prstGeom>
          </p:spPr>
        </p:pic>
        <p:sp>
          <p:nvSpPr>
            <p:cNvPr id="6" name="TextBox 5">
              <a:extLst>
                <a:ext uri="{FF2B5EF4-FFF2-40B4-BE49-F238E27FC236}">
                  <a16:creationId xmlns:a16="http://schemas.microsoft.com/office/drawing/2014/main" id="{D655AC7C-BB5C-8FBF-14F2-15065E5CB4E8}"/>
                </a:ext>
              </a:extLst>
            </p:cNvPr>
            <p:cNvSpPr txBox="1"/>
            <p:nvPr/>
          </p:nvSpPr>
          <p:spPr>
            <a:xfrm>
              <a:off x="6285219" y="2142908"/>
              <a:ext cx="4572000" cy="237063"/>
            </a:xfrm>
            <a:prstGeom prst="rect">
              <a:avLst/>
            </a:prstGeom>
            <a:noFill/>
          </p:spPr>
          <p:txBody>
            <a:bodyPr wrap="square" rtlCol="0">
              <a:spAutoFit/>
            </a:bodyPr>
            <a:lstStyle/>
            <a:p>
              <a:r>
                <a:rPr lang="en-US" b="1" u="sng" dirty="0"/>
                <a:t>Malaria</a:t>
              </a:r>
              <a:r>
                <a:rPr lang="en-US" b="1" dirty="0"/>
                <a:t> </a:t>
              </a:r>
              <a:r>
                <a:rPr lang="en-US" dirty="0"/>
                <a:t>mortality per 1000 children per year</a:t>
              </a:r>
            </a:p>
          </p:txBody>
        </p:sp>
      </p:grpSp>
    </p:spTree>
    <p:extLst>
      <p:ext uri="{BB962C8B-B14F-4D97-AF65-F5344CB8AC3E}">
        <p14:creationId xmlns:p14="http://schemas.microsoft.com/office/powerpoint/2010/main" val="1336954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44DF-28C0-2963-20BE-93790838A75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E90DB0F-8480-5735-A98F-B28C5434FD38}"/>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p:sp>
            <p:nvSpPr>
              <p:cNvPr id="2" name="Title 1">
                <a:extLst>
                  <a:ext uri="{FF2B5EF4-FFF2-40B4-BE49-F238E27FC236}">
                    <a16:creationId xmlns:a16="http://schemas.microsoft.com/office/drawing/2014/main" id="{9E90DB0F-8480-5735-A98F-B28C5434FD38}"/>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678A1A6-AE5C-5BE7-EBC5-B82BCBF06222}"/>
              </a:ext>
            </a:extLst>
          </p:cNvPr>
          <p:cNvSpPr txBox="1"/>
          <p:nvPr/>
        </p:nvSpPr>
        <p:spPr>
          <a:xfrm>
            <a:off x="641998" y="3916596"/>
            <a:ext cx="9320628" cy="400110"/>
          </a:xfrm>
          <a:prstGeom prst="rect">
            <a:avLst/>
          </a:prstGeom>
          <a:noFill/>
        </p:spPr>
        <p:txBody>
          <a:bodyPr wrap="none" rtlCol="0">
            <a:spAutoFit/>
          </a:bodyPr>
          <a:lstStyle/>
          <a:p>
            <a:r>
              <a:rPr lang="en-US" sz="2000" dirty="0"/>
              <a:t>The mean-field approximation of this process is represented by the system of ODEs:</a:t>
            </a:r>
          </a:p>
        </p:txBody>
      </p:sp>
      <p:sp>
        <p:nvSpPr>
          <p:cNvPr id="5" name="Title 1">
            <a:extLst>
              <a:ext uri="{FF2B5EF4-FFF2-40B4-BE49-F238E27FC236}">
                <a16:creationId xmlns:a16="http://schemas.microsoft.com/office/drawing/2014/main" id="{EAC07560-031A-2455-FFBC-5590662463FF}"/>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p:grpSp>
        <p:nvGrpSpPr>
          <p:cNvPr id="3" name="Group 2">
            <a:extLst>
              <a:ext uri="{FF2B5EF4-FFF2-40B4-BE49-F238E27FC236}">
                <a16:creationId xmlns:a16="http://schemas.microsoft.com/office/drawing/2014/main" id="{8F7587B5-D12E-B4EF-D589-BFE4847FAE78}"/>
              </a:ext>
            </a:extLst>
          </p:cNvPr>
          <p:cNvGrpSpPr/>
          <p:nvPr/>
        </p:nvGrpSpPr>
        <p:grpSpPr>
          <a:xfrm>
            <a:off x="641998" y="2290581"/>
            <a:ext cx="11232762" cy="1357097"/>
            <a:chOff x="-7837" y="3910567"/>
            <a:chExt cx="11232762" cy="1357097"/>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58C42F63-EFAA-DE50-0230-587402E81B60}"/>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p:sp>
              <p:nvSpPr>
                <p:cNvPr id="4" name="Rectangle: Rounded Corners 3">
                  <a:extLst>
                    <a:ext uri="{FF2B5EF4-FFF2-40B4-BE49-F238E27FC236}">
                      <a16:creationId xmlns:a16="http://schemas.microsoft.com/office/drawing/2014/main" id="{58C42F63-EFAA-DE50-0230-587402E81B60}"/>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ACF2606-6659-B317-C398-B25901526DCE}"/>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D15747A-8216-7722-A103-95600D300EDE}"/>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p:sp>
              <p:nvSpPr>
                <p:cNvPr id="11" name="TextBox 10">
                  <a:extLst>
                    <a:ext uri="{FF2B5EF4-FFF2-40B4-BE49-F238E27FC236}">
                      <a16:creationId xmlns:a16="http://schemas.microsoft.com/office/drawing/2014/main" id="{0D15747A-8216-7722-A103-95600D300EDE}"/>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ACEDCEF-0EE3-FBD9-1FE2-D705C7254690}"/>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16" name="TextBox 15">
                  <a:extLst>
                    <a:ext uri="{FF2B5EF4-FFF2-40B4-BE49-F238E27FC236}">
                      <a16:creationId xmlns:a16="http://schemas.microsoft.com/office/drawing/2014/main" id="{8ACEDCEF-0EE3-FBD9-1FE2-D705C7254690}"/>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38D93F5-BB33-23D4-AED4-EBDD673A41A6}"/>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67AE6F98-63C6-569B-B5F3-420C30E6225F}"/>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0AD31DBC-ACF2-24AE-1944-EC83DC8EC01B}"/>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14" name="TextBox 13">
              <a:extLst>
                <a:ext uri="{FF2B5EF4-FFF2-40B4-BE49-F238E27FC236}">
                  <a16:creationId xmlns:a16="http://schemas.microsoft.com/office/drawing/2014/main" id="{33CE66C0-B6D1-2068-E583-D6F50362B3D8}"/>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cxnSp>
          <p:nvCxnSpPr>
            <p:cNvPr id="25" name="Straight Arrow Connector 24">
              <a:extLst>
                <a:ext uri="{FF2B5EF4-FFF2-40B4-BE49-F238E27FC236}">
                  <a16:creationId xmlns:a16="http://schemas.microsoft.com/office/drawing/2014/main" id="{ED35688A-DBBD-DA10-171F-356C815EE3E2}"/>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6" name="Rectangle: Rounded Corners 25">
                  <a:extLst>
                    <a:ext uri="{FF2B5EF4-FFF2-40B4-BE49-F238E27FC236}">
                      <a16:creationId xmlns:a16="http://schemas.microsoft.com/office/drawing/2014/main" id="{103564B9-AE45-81C0-6537-B899859C19DE}"/>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p:sp>
              <p:nvSpPr>
                <p:cNvPr id="26" name="Rectangle: Rounded Corners 25">
                  <a:extLst>
                    <a:ext uri="{FF2B5EF4-FFF2-40B4-BE49-F238E27FC236}">
                      <a16:creationId xmlns:a16="http://schemas.microsoft.com/office/drawing/2014/main" id="{103564B9-AE45-81C0-6537-B899859C19DE}"/>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1DAF6B11-84DC-6F22-E76A-43169C1D13B3}"/>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9F1063EE-88AB-9259-94BD-5A638DCF72BD}"/>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9" name="Rectangle: Rounded Corners 28">
                  <a:extLst>
                    <a:ext uri="{FF2B5EF4-FFF2-40B4-BE49-F238E27FC236}">
                      <a16:creationId xmlns:a16="http://schemas.microsoft.com/office/drawing/2014/main" id="{D0704D6D-DBF3-38D0-E1CA-7A2CDA1DA199}"/>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p:sp>
              <p:nvSpPr>
                <p:cNvPr id="29" name="Rectangle: Rounded Corners 28">
                  <a:extLst>
                    <a:ext uri="{FF2B5EF4-FFF2-40B4-BE49-F238E27FC236}">
                      <a16:creationId xmlns:a16="http://schemas.microsoft.com/office/drawing/2014/main" id="{D0704D6D-DBF3-38D0-E1CA-7A2CDA1DA199}"/>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BC908E54-9270-A9CC-2947-7B5D53B29CD1}"/>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DF0D0B37-ABF0-FBE6-7E94-9EC14B0ED6D6}"/>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C79431A-DB05-A52E-88C7-FAEBF25B5210}"/>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32" name="TextBox 31">
                  <a:extLst>
                    <a:ext uri="{FF2B5EF4-FFF2-40B4-BE49-F238E27FC236}">
                      <a16:creationId xmlns:a16="http://schemas.microsoft.com/office/drawing/2014/main" id="{0C79431A-DB05-A52E-88C7-FAEBF25B5210}"/>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0C53582-5E21-E056-50ED-7D2305519442}"/>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33" name="TextBox 32">
                  <a:extLst>
                    <a:ext uri="{FF2B5EF4-FFF2-40B4-BE49-F238E27FC236}">
                      <a16:creationId xmlns:a16="http://schemas.microsoft.com/office/drawing/2014/main" id="{C0C53582-5E21-E056-50ED-7D2305519442}"/>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79837BE-1C21-CA73-0A91-41772DE7D471}"/>
                  </a:ext>
                </a:extLst>
              </p:cNvPr>
              <p:cNvSpPr txBox="1"/>
              <p:nvPr/>
            </p:nvSpPr>
            <p:spPr>
              <a:xfrm>
                <a:off x="5064885" y="5063465"/>
                <a:ext cx="2062231" cy="584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r>
                        <a:rPr lang="en-US" sz="2000" b="0" i="1" smtClean="0">
                          <a:latin typeface="Cambria Math" panose="02040503050406030204" pitchFamily="18" charset="0"/>
                        </a:rPr>
                        <m:t>=</m:t>
                      </m:r>
                      <m:r>
                        <a:rPr lang="en-US" sz="2000" b="0" i="1" smtClean="0">
                          <a:latin typeface="Cambria Math" panose="02040503050406030204" pitchFamily="18" charset="0"/>
                        </a:rPr>
                        <m:t>𝑟</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𝑨</m:t>
                          </m:r>
                        </m:e>
                        <m:sup>
                          <m:r>
                            <a:rPr lang="en-US" sz="2000" b="0" i="1" smtClean="0">
                              <a:latin typeface="Cambria Math" panose="02040503050406030204" pitchFamily="18" charset="0"/>
                            </a:rPr>
                            <m:t>𝑇</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m:oMathPara>
                </a14:m>
                <a:br>
                  <a:rPr lang="en-US" sz="2000" b="0" i="1" dirty="0">
                    <a:latin typeface="Cambria Math" panose="02040503050406030204" pitchFamily="18" charset="0"/>
                  </a:rPr>
                </a:br>
                <a:endParaRPr lang="en-US" sz="2000" b="0" dirty="0"/>
              </a:p>
            </p:txBody>
          </p:sp>
        </mc:Choice>
        <mc:Fallback>
          <p:sp>
            <p:nvSpPr>
              <p:cNvPr id="7" name="TextBox 6">
                <a:extLst>
                  <a:ext uri="{FF2B5EF4-FFF2-40B4-BE49-F238E27FC236}">
                    <a16:creationId xmlns:a16="http://schemas.microsoft.com/office/drawing/2014/main" id="{E79837BE-1C21-CA73-0A91-41772DE7D471}"/>
                  </a:ext>
                </a:extLst>
              </p:cNvPr>
              <p:cNvSpPr txBox="1">
                <a:spLocks noRot="1" noChangeAspect="1" noMove="1" noResize="1" noEditPoints="1" noAdjustHandles="1" noChangeArrowheads="1" noChangeShapeType="1" noTextEdit="1"/>
              </p:cNvSpPr>
              <p:nvPr/>
            </p:nvSpPr>
            <p:spPr>
              <a:xfrm>
                <a:off x="5064885" y="5063465"/>
                <a:ext cx="2062231" cy="584391"/>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8852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4E-E674-5051-3DBB-C6B53168C72F}"/>
              </a:ext>
            </a:extLst>
          </p:cNvPr>
          <p:cNvSpPr>
            <a:spLocks noGrp="1"/>
          </p:cNvSpPr>
          <p:nvPr>
            <p:ph type="title"/>
          </p:nvPr>
        </p:nvSpPr>
        <p:spPr>
          <a:xfrm>
            <a:off x="838200" y="365125"/>
            <a:ext cx="10515600" cy="1325563"/>
          </a:xfrm>
        </p:spPr>
        <p:txBody>
          <a:bodyPr/>
          <a:lstStyle/>
          <a:p>
            <a:r>
              <a:rPr lang="en-US" dirty="0"/>
              <a:t>Generalized linear chain trick </a:t>
            </a:r>
            <a:r>
              <a:rPr lang="en-US" sz="2400" dirty="0"/>
              <a:t>(Hurtado &amp; </a:t>
            </a:r>
            <a:r>
              <a:rPr lang="en-US" sz="2400" dirty="0" err="1"/>
              <a:t>Kirosingh</a:t>
            </a:r>
            <a:r>
              <a:rPr lang="en-US" sz="2400" dirty="0"/>
              <a:t>, 2019)</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94DA60-109F-4E1B-63BD-C4879CEF4239}"/>
                  </a:ext>
                </a:extLst>
              </p:cNvPr>
              <p:cNvSpPr txBox="1"/>
              <p:nvPr/>
            </p:nvSpPr>
            <p:spPr>
              <a:xfrm>
                <a:off x="838200" y="2020957"/>
                <a:ext cx="8686801" cy="1053045"/>
              </a:xfrm>
              <a:prstGeom prst="rect">
                <a:avLst/>
              </a:prstGeom>
              <a:noFill/>
            </p:spPr>
            <p:txBody>
              <a:bodyPr wrap="square" rtlCol="0">
                <a:spAutoFit/>
              </a:bodyPr>
              <a:lstStyle/>
              <a:p>
                <a:r>
                  <a:rPr lang="en-US" sz="2000" dirty="0"/>
                  <a:t>Given a set of transient states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r>
                  <a:rPr lang="en-US" sz="2000" dirty="0"/>
                  <a:t> with total input rate </a:t>
                </a:r>
                <a14:m>
                  <m:oMath xmlns:m="http://schemas.openxmlformats.org/officeDocument/2006/math">
                    <m:r>
                      <a:rPr lang="en-US" sz="2000" b="0" i="1" smtClean="0">
                        <a:latin typeface="Cambria Math" panose="02040503050406030204" pitchFamily="18" charset="0"/>
                      </a:rPr>
                      <m:t>𝑟</m:t>
                    </m:r>
                  </m:oMath>
                </a14:m>
                <a:r>
                  <a:rPr lang="en-US" sz="2000" dirty="0"/>
                  <a:t> whose dwell-time distribution is </a:t>
                </a:r>
                <a14:m>
                  <m:oMath xmlns:m="http://schemas.openxmlformats.org/officeDocument/2006/math">
                    <m:r>
                      <m:rPr>
                        <m:nor/>
                      </m:rPr>
                      <a:rPr lang="en-US" sz="2000"/>
                      <m:t>PH</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r>
                          <a:rPr lang="en-US" sz="2000" i="1">
                            <a:latin typeface="Cambria Math" panose="02040503050406030204" pitchFamily="18" charset="0"/>
                          </a:rPr>
                          <m:t>,</m:t>
                        </m:r>
                        <m:r>
                          <a:rPr lang="en-US" sz="2000" b="1" i="1">
                            <a:latin typeface="Cambria Math" panose="02040503050406030204" pitchFamily="18" charset="0"/>
                          </a:rPr>
                          <m:t> </m:t>
                        </m:r>
                        <m:r>
                          <a:rPr lang="en-US" sz="2000" b="1" i="1">
                            <a:latin typeface="Cambria Math" panose="02040503050406030204" pitchFamily="18" charset="0"/>
                          </a:rPr>
                          <m:t>𝑨</m:t>
                        </m:r>
                      </m:e>
                    </m:d>
                  </m:oMath>
                </a14:m>
                <a:r>
                  <a:rPr lang="en-US" sz="2000" dirty="0"/>
                  <a:t>, its mean field dynamics are described by the system of ODEs:</a:t>
                </a:r>
              </a:p>
            </p:txBody>
          </p:sp>
        </mc:Choice>
        <mc:Fallback xmlns="">
          <p:sp>
            <p:nvSpPr>
              <p:cNvPr id="3" name="TextBox 2">
                <a:extLst>
                  <a:ext uri="{FF2B5EF4-FFF2-40B4-BE49-F238E27FC236}">
                    <a16:creationId xmlns:a16="http://schemas.microsoft.com/office/drawing/2014/main" id="{F494DA60-109F-4E1B-63BD-C4879CEF4239}"/>
                  </a:ext>
                </a:extLst>
              </p:cNvPr>
              <p:cNvSpPr txBox="1">
                <a:spLocks noRot="1" noChangeAspect="1" noMove="1" noResize="1" noEditPoints="1" noAdjustHandles="1" noChangeArrowheads="1" noChangeShapeType="1" noTextEdit="1"/>
              </p:cNvSpPr>
              <p:nvPr/>
            </p:nvSpPr>
            <p:spPr>
              <a:xfrm>
                <a:off x="838200" y="2020957"/>
                <a:ext cx="8686801" cy="1053045"/>
              </a:xfrm>
              <a:prstGeom prst="rect">
                <a:avLst/>
              </a:prstGeom>
              <a:blipFill>
                <a:blip r:embed="rId2"/>
                <a:stretch>
                  <a:fillRect l="-772" t="-8140" b="-10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ACC04-1420-D3A8-6D95-CBCE89ACC616}"/>
                  </a:ext>
                </a:extLst>
              </p:cNvPr>
              <p:cNvSpPr txBox="1"/>
              <p:nvPr/>
            </p:nvSpPr>
            <p:spPr>
              <a:xfrm>
                <a:off x="3816624" y="3783999"/>
                <a:ext cx="3120887" cy="818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r>
                        <a:rPr lang="en-US" sz="2800" b="0" i="1" smtClean="0">
                          <a:latin typeface="Cambria Math" panose="02040503050406030204" pitchFamily="18" charset="0"/>
                        </a:rPr>
                        <m:t>=</m:t>
                      </m:r>
                      <m:r>
                        <a:rPr lang="en-US" sz="2800" b="0" i="1" smtClean="0">
                          <a:latin typeface="Cambria Math" panose="02040503050406030204" pitchFamily="18" charset="0"/>
                        </a:rPr>
                        <m:t>𝑟</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7" name="TextBox 6">
                <a:extLst>
                  <a:ext uri="{FF2B5EF4-FFF2-40B4-BE49-F238E27FC236}">
                    <a16:creationId xmlns:a16="http://schemas.microsoft.com/office/drawing/2014/main" id="{036ACC04-1420-D3A8-6D95-CBCE89ACC616}"/>
                  </a:ext>
                </a:extLst>
              </p:cNvPr>
              <p:cNvSpPr txBox="1">
                <a:spLocks noRot="1" noChangeAspect="1" noMove="1" noResize="1" noEditPoints="1" noAdjustHandles="1" noChangeArrowheads="1" noChangeShapeType="1" noTextEdit="1"/>
              </p:cNvSpPr>
              <p:nvPr/>
            </p:nvSpPr>
            <p:spPr>
              <a:xfrm>
                <a:off x="3816624" y="3783999"/>
                <a:ext cx="3120887" cy="818044"/>
              </a:xfrm>
              <a:prstGeom prst="rect">
                <a:avLst/>
              </a:prstGeom>
              <a:blipFill>
                <a:blip r:embed="rId3"/>
                <a:stretch>
                  <a:fillRect/>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FCB2CDA7-7472-214D-AD06-1C3EF7B68F3D}"/>
              </a:ext>
            </a:extLst>
          </p:cNvPr>
          <p:cNvSpPr>
            <a:spLocks noChangeArrowheads="1"/>
          </p:cNvSpPr>
          <p:nvPr/>
        </p:nvSpPr>
        <p:spPr bwMode="auto">
          <a:xfrm>
            <a:off x="71571" y="6169709"/>
            <a:ext cx="110536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Hurtado, Paul J., and Adam S. </a:t>
            </a:r>
            <a:r>
              <a:rPr kumimoji="0" lang="en-US" altLang="en-US" sz="1200" b="0" i="0" u="none" strike="noStrike" cap="none" normalizeH="0" baseline="0" dirty="0" err="1">
                <a:ln>
                  <a:noFill/>
                </a:ln>
                <a:solidFill>
                  <a:schemeClr val="tx1"/>
                </a:solidFill>
                <a:effectLst/>
                <a:latin typeface="Arial" panose="020B0604020202020204" pitchFamily="34" charset="0"/>
              </a:rPr>
              <a:t>Kirosingh</a:t>
            </a:r>
            <a:r>
              <a:rPr kumimoji="0" lang="en-US" altLang="en-US" sz="1200" b="0" i="0" u="none" strike="noStrike" cap="none" normalizeH="0" baseline="0" dirty="0">
                <a:ln>
                  <a:noFill/>
                </a:ln>
                <a:solidFill>
                  <a:schemeClr val="tx1"/>
                </a:solidFill>
                <a:effectLst/>
                <a:latin typeface="Arial" panose="020B0604020202020204" pitchFamily="34" charset="0"/>
              </a:rPr>
              <a:t>. 2019. “Generalizations of the ‘Linear Chain Trick’: Incorporating More Flexible Dwell Time Distributions into Mean Field ODE Models.” </a:t>
            </a:r>
            <a:r>
              <a:rPr kumimoji="0" lang="en-US" altLang="en-US" sz="1200" b="0" i="1" u="none" strike="noStrike" cap="none" normalizeH="0" baseline="0" dirty="0">
                <a:ln>
                  <a:noFill/>
                </a:ln>
                <a:solidFill>
                  <a:schemeClr val="tx1"/>
                </a:solidFill>
                <a:effectLst/>
                <a:latin typeface="Arial" panose="020B0604020202020204" pitchFamily="34" charset="0"/>
              </a:rPr>
              <a:t>Journal of Mathematical Biology</a:t>
            </a:r>
            <a:r>
              <a:rPr kumimoji="0" lang="en-US" altLang="en-US" sz="1200" b="0" i="0" u="none" strike="noStrike" cap="none" normalizeH="0" baseline="0" dirty="0">
                <a:ln>
                  <a:noFill/>
                </a:ln>
                <a:solidFill>
                  <a:schemeClr val="tx1"/>
                </a:solidFill>
                <a:effectLst/>
                <a:latin typeface="Arial" panose="020B0604020202020204" pitchFamily="34" charset="0"/>
              </a:rPr>
              <a:t> 79 (5): 1831–83. https://doi.org/10.1007/s00285-019-01412-w.</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7833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DA3D36-84F6-2052-9CB7-1CC21C8B7622}"/>
                  </a:ext>
                </a:extLst>
              </p:cNvPr>
              <p:cNvSpPr txBox="1"/>
              <p:nvPr/>
            </p:nvSpPr>
            <p:spPr>
              <a:xfrm>
                <a:off x="320583" y="517670"/>
                <a:ext cx="3577240" cy="2191626"/>
              </a:xfrm>
              <a:prstGeom prst="rect">
                <a:avLst/>
              </a:prstGeom>
              <a:noFill/>
            </p:spPr>
            <p:txBody>
              <a:bodyPr wrap="square">
                <a:spAutoFit/>
              </a:bodyPr>
              <a:lstStyle/>
              <a:p>
                <a:r>
                  <a:rPr lang="en-US" sz="2800" b="1" u="sng" dirty="0">
                    <a:latin typeface="+mj-lt"/>
                  </a:rPr>
                  <a:t>Average</a:t>
                </a:r>
                <a:r>
                  <a:rPr lang="en-US" sz="2800" b="1" dirty="0">
                    <a:latin typeface="+mj-lt"/>
                  </a:rPr>
                  <a:t> </a:t>
                </a:r>
                <a:r>
                  <a:rPr lang="en-US" sz="2800" dirty="0">
                    <a:latin typeface="+mj-lt"/>
                  </a:rPr>
                  <a:t>biting stage duration:</a:t>
                </a:r>
              </a:p>
              <a:p>
                <a:endParaRPr lang="en-US" sz="2800" dirty="0">
                  <a:latin typeface="+mj-lt"/>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𝑏</m:t>
                          </m:r>
                        </m:den>
                      </m:f>
                    </m:oMath>
                  </m:oMathPara>
                </a14:m>
                <a:endParaRPr lang="en-US" sz="2800" dirty="0">
                  <a:latin typeface="+mj-lt"/>
                </a:endParaRPr>
              </a:p>
            </p:txBody>
          </p:sp>
        </mc:Choice>
        <mc:Fallback xmlns="">
          <p:sp>
            <p:nvSpPr>
              <p:cNvPr id="9" name="TextBox 8">
                <a:extLst>
                  <a:ext uri="{FF2B5EF4-FFF2-40B4-BE49-F238E27FC236}">
                    <a16:creationId xmlns:a16="http://schemas.microsoft.com/office/drawing/2014/main" id="{25DA3D36-84F6-2052-9CB7-1CC21C8B7622}"/>
                  </a:ext>
                </a:extLst>
              </p:cNvPr>
              <p:cNvSpPr txBox="1">
                <a:spLocks noRot="1" noChangeAspect="1" noMove="1" noResize="1" noEditPoints="1" noAdjustHandles="1" noChangeArrowheads="1" noChangeShapeType="1" noTextEdit="1"/>
              </p:cNvSpPr>
              <p:nvPr/>
            </p:nvSpPr>
            <p:spPr>
              <a:xfrm>
                <a:off x="320583" y="517670"/>
                <a:ext cx="3577240" cy="2191626"/>
              </a:xfrm>
              <a:prstGeom prst="rect">
                <a:avLst/>
              </a:prstGeom>
              <a:blipFill>
                <a:blip r:embed="rId15"/>
                <a:stretch>
                  <a:fillRect l="-3584" t="-3064"/>
                </a:stretch>
              </a:blipFill>
            </p:spPr>
            <p:txBody>
              <a:bodyPr/>
              <a:lstStyle/>
              <a:p>
                <a:r>
                  <a:rPr lang="en-US">
                    <a:noFill/>
                  </a:rPr>
                  <a:t> </a:t>
                </a:r>
              </a:p>
            </p:txBody>
          </p:sp>
        </mc:Fallback>
      </mc:AlternateContent>
    </p:spTree>
    <p:extLst>
      <p:ext uri="{BB962C8B-B14F-4D97-AF65-F5344CB8AC3E}">
        <p14:creationId xmlns:p14="http://schemas.microsoft.com/office/powerpoint/2010/main" val="3967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0"/>
      <p:bldP spid="37" grpId="0"/>
      <p:bldP spid="39" grpId="0"/>
      <p:bldP spid="4" grpId="0"/>
      <p:bldP spid="7" grpId="0"/>
      <p:bldP spid="28" grpId="0"/>
      <p:bldP spid="10"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507229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5171283"/>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5171283"/>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7"/>
                <a:stretch>
                  <a:fillRect l="-22807" r="-1228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10"/>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4"/>
                <a:stretch>
                  <a:fillRect l="-46154" r="-53846" b="-24615"/>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3688717"/>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3688717"/>
                <a:ext cx="800476" cy="369332"/>
              </a:xfrm>
              <a:prstGeom prst="rect">
                <a:avLst/>
              </a:prstGeom>
              <a:blipFill>
                <a:blip r:embed="rId15"/>
                <a:stretch>
                  <a:fillRect l="-6870" r="-6870" b="-4918"/>
                </a:stretch>
              </a:blipFill>
              <a:ln>
                <a:noFill/>
              </a:ln>
            </p:spPr>
            <p:txBody>
              <a:bodyPr/>
              <a:lstStyle/>
              <a:p>
                <a:r>
                  <a:rPr lang="en-US">
                    <a:noFill/>
                  </a:rPr>
                  <a:t> </a:t>
                </a:r>
              </a:p>
            </p:txBody>
          </p:sp>
        </mc:Fallback>
      </mc:AlternateContent>
      <p:sp>
        <p:nvSpPr>
          <p:cNvPr id="11" name="Title 10">
            <a:extLst>
              <a:ext uri="{FF2B5EF4-FFF2-40B4-BE49-F238E27FC236}">
                <a16:creationId xmlns:a16="http://schemas.microsoft.com/office/drawing/2014/main" id="{28C48501-06B7-9EC9-0A5F-63051B21BDC8}"/>
              </a:ext>
            </a:extLst>
          </p:cNvPr>
          <p:cNvSpPr>
            <a:spLocks noGrp="1"/>
          </p:cNvSpPr>
          <p:nvPr>
            <p:ph type="title"/>
          </p:nvPr>
        </p:nvSpPr>
        <p:spPr>
          <a:xfrm>
            <a:off x="0" y="0"/>
            <a:ext cx="10515600" cy="1325563"/>
          </a:xfrm>
        </p:spPr>
        <p:txBody>
          <a:bodyPr/>
          <a:lstStyle/>
          <a:p>
            <a:r>
              <a:rPr lang="en-US" dirty="0"/>
              <a:t>Mosquito population demographic model</a:t>
            </a:r>
            <a:br>
              <a:rPr lang="en-US" dirty="0"/>
            </a:br>
            <a:r>
              <a:rPr lang="en-US" sz="3200" dirty="0"/>
              <a:t>Exponential biting rate</a:t>
            </a:r>
            <a:endParaRPr lang="en-US" dirty="0"/>
          </a:p>
        </p:txBody>
      </p:sp>
    </p:spTree>
    <p:extLst>
      <p:ext uri="{BB962C8B-B14F-4D97-AF65-F5344CB8AC3E}">
        <p14:creationId xmlns:p14="http://schemas.microsoft.com/office/powerpoint/2010/main" val="3882529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50038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46C72E-1B37-0753-A186-068CB56A7D64}"/>
                  </a:ext>
                </a:extLst>
              </p:cNvPr>
              <p:cNvSpPr txBox="1"/>
              <p:nvPr/>
            </p:nvSpPr>
            <p:spPr>
              <a:xfrm>
                <a:off x="7781471" y="5171283"/>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781471" y="5171283"/>
                <a:ext cx="980076" cy="416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6"/>
                <a:stretch>
                  <a:fillRect l="-22807" r="-1228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7"/>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8"/>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9"/>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642CF-BF13-3A6B-DBA8-852664B76A51}"/>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0"/>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BECE6-A856-F684-DE86-C80C18D8DE68}"/>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2"/>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3"/>
                <a:stretch>
                  <a:fillRect l="-46154" r="-53846"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3498834"/>
                <a:ext cx="10204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r>
                        <a:rPr lang="en-US" sz="2400" b="1" i="1" smtClean="0">
                          <a:latin typeface="Cambria Math" panose="02040503050406030204" pitchFamily="18" charset="0"/>
                        </a:rPr>
                        <m:t>𝑫</m:t>
                      </m:r>
                    </m:oMath>
                  </m:oMathPara>
                </a14:m>
                <a:endParaRPr lang="en-US" sz="2400" dirty="0"/>
              </a:p>
            </p:txBody>
          </p:sp>
        </mc:Choice>
        <mc:Fallback xmlns="">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3498834"/>
                <a:ext cx="1020408" cy="369332"/>
              </a:xfrm>
              <a:prstGeom prst="rect">
                <a:avLst/>
              </a:prstGeom>
              <a:blipFill>
                <a:blip r:embed="rId14"/>
                <a:stretch>
                  <a:fillRect l="-7186" r="-7186" b="-4918"/>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493302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4879366"/>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5072292"/>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itle 10">
            <a:extLst>
              <a:ext uri="{FF2B5EF4-FFF2-40B4-BE49-F238E27FC236}">
                <a16:creationId xmlns:a16="http://schemas.microsoft.com/office/drawing/2014/main" id="{682111E4-E819-5E51-BB1C-E23E634AFDB7}"/>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Mosquito population demographic model</a:t>
            </a:r>
          </a:p>
          <a:p>
            <a:r>
              <a:rPr lang="en-US" sz="3200" dirty="0"/>
              <a:t>Phase-type biting rates</a:t>
            </a:r>
            <a:endParaRPr lang="en-US" sz="4800" dirty="0"/>
          </a:p>
        </p:txBody>
      </p:sp>
    </p:spTree>
    <p:extLst>
      <p:ext uri="{BB962C8B-B14F-4D97-AF65-F5344CB8AC3E}">
        <p14:creationId xmlns:p14="http://schemas.microsoft.com/office/powerpoint/2010/main" val="304022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BC2D8-A3BD-B551-3A45-364E9284CF1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4B77A31-1D79-7655-07E3-3E918E149E3A}"/>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862FBD3-80B9-F2D3-31DB-65A57F38338A}"/>
              </a:ext>
            </a:extLst>
          </p:cNvPr>
          <p:cNvSpPr/>
          <p:nvPr/>
        </p:nvSpPr>
        <p:spPr>
          <a:xfrm>
            <a:off x="4501186" y="41292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22" name="Connector: Elbow 21">
            <a:extLst>
              <a:ext uri="{FF2B5EF4-FFF2-40B4-BE49-F238E27FC236}">
                <a16:creationId xmlns:a16="http://schemas.microsoft.com/office/drawing/2014/main" id="{B0B21DB0-454D-4F12-48DA-2FF7CEEFEC5A}"/>
              </a:ext>
            </a:extLst>
          </p:cNvPr>
          <p:cNvCxnSpPr>
            <a:cxnSpLocks/>
            <a:stCxn id="20" idx="3"/>
            <a:endCxn id="5" idx="3"/>
          </p:cNvCxnSpPr>
          <p:nvPr/>
        </p:nvCxnSpPr>
        <p:spPr>
          <a:xfrm flipV="1">
            <a:off x="6331786" y="1582031"/>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52AD8EE-D647-7BC6-134C-D5DB5B2324BA}"/>
              </a:ext>
            </a:extLst>
          </p:cNvPr>
          <p:cNvGrpSpPr/>
          <p:nvPr/>
        </p:nvGrpSpPr>
        <p:grpSpPr>
          <a:xfrm>
            <a:off x="8520339" y="1009216"/>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EBC3757-A15B-5A19-F9C0-51121D6E4EC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BEBC3757-A15B-5A19-F9C0-51121D6E4EC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530E43A-1F84-F86D-A8A6-EB784F3D754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0956F3-D0D9-5585-255D-E91BA470E38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776F93D-CC37-603E-2702-EC31CCF2CCDE}"/>
                  </a:ext>
                </a:extLst>
              </p:cNvPr>
              <p:cNvSpPr/>
              <p:nvPr/>
            </p:nvSpPr>
            <p:spPr>
              <a:xfrm>
                <a:off x="4576558" y="1009216"/>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776F93D-CC37-603E-2702-EC31CCF2CCDE}"/>
                  </a:ext>
                </a:extLst>
              </p:cNvPr>
              <p:cNvSpPr>
                <a:spLocks noRot="1" noChangeAspect="1" noMove="1" noResize="1" noEditPoints="1" noAdjustHandles="1" noChangeArrowheads="1" noChangeShapeType="1" noTextEdit="1"/>
              </p:cNvSpPr>
              <p:nvPr/>
            </p:nvSpPr>
            <p:spPr>
              <a:xfrm>
                <a:off x="4576558" y="1009216"/>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8B874CCF-3225-D7F7-D4E3-A22F7F507E18}"/>
              </a:ext>
            </a:extLst>
          </p:cNvPr>
          <p:cNvSpPr/>
          <p:nvPr/>
        </p:nvSpPr>
        <p:spPr>
          <a:xfrm>
            <a:off x="10211232" y="4478348"/>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4E9F857B-BB15-D302-1ADB-61B5746FBE2B}"/>
              </a:ext>
            </a:extLst>
          </p:cNvPr>
          <p:cNvCxnSpPr>
            <a:cxnSpLocks/>
            <a:stCxn id="5" idx="1"/>
            <a:endCxn id="78" idx="3"/>
          </p:cNvCxnSpPr>
          <p:nvPr/>
        </p:nvCxnSpPr>
        <p:spPr>
          <a:xfrm flipH="1" flipV="1">
            <a:off x="6331786" y="1582030"/>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972F6B9-F36E-CF96-AD18-38FD5E016614}"/>
              </a:ext>
            </a:extLst>
          </p:cNvPr>
          <p:cNvCxnSpPr>
            <a:cxnSpLocks/>
            <a:stCxn id="78" idx="2"/>
            <a:endCxn id="20" idx="0"/>
          </p:cNvCxnSpPr>
          <p:nvPr/>
        </p:nvCxnSpPr>
        <p:spPr>
          <a:xfrm>
            <a:off x="5454172" y="2154844"/>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C9C49EA-F565-C84F-C8A1-92913F20FAE1}"/>
              </a:ext>
            </a:extLst>
          </p:cNvPr>
          <p:cNvSpPr/>
          <p:nvPr/>
        </p:nvSpPr>
        <p:spPr>
          <a:xfrm>
            <a:off x="4576557" y="42104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EB1AB8C-14DF-37BE-96D5-EFE598D1C656}"/>
              </a:ext>
            </a:extLst>
          </p:cNvPr>
          <p:cNvSpPr/>
          <p:nvPr/>
        </p:nvSpPr>
        <p:spPr>
          <a:xfrm>
            <a:off x="6038058" y="417055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5E3823E-A9E8-1BA6-3CA8-CC18FF80A4B4}"/>
                  </a:ext>
                </a:extLst>
              </p:cNvPr>
              <p:cNvSpPr txBox="1"/>
              <p:nvPr/>
            </p:nvSpPr>
            <p:spPr>
              <a:xfrm>
                <a:off x="7781471" y="4296645"/>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45E3823E-A9E8-1BA6-3CA8-CC18FF80A4B4}"/>
                  </a:ext>
                </a:extLst>
              </p:cNvPr>
              <p:cNvSpPr txBox="1">
                <a:spLocks noRot="1" noChangeAspect="1" noMove="1" noResize="1" noEditPoints="1" noAdjustHandles="1" noChangeArrowheads="1" noChangeShapeType="1" noTextEdit="1"/>
              </p:cNvSpPr>
              <p:nvPr/>
            </p:nvSpPr>
            <p:spPr>
              <a:xfrm>
                <a:off x="7781471" y="4296645"/>
                <a:ext cx="980076" cy="41652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0AA95B-768F-7F2E-A708-0934F72B29BC}"/>
                  </a:ext>
                </a:extLst>
              </p:cNvPr>
              <p:cNvSpPr txBox="1"/>
              <p:nvPr/>
            </p:nvSpPr>
            <p:spPr>
              <a:xfrm>
                <a:off x="4960819" y="2991583"/>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080AA95B-768F-7F2E-A708-0934F72B29BC}"/>
                  </a:ext>
                </a:extLst>
              </p:cNvPr>
              <p:cNvSpPr txBox="1">
                <a:spLocks noRot="1" noChangeAspect="1" noMove="1" noResize="1" noEditPoints="1" noAdjustHandles="1" noChangeArrowheads="1" noChangeShapeType="1" noTextEdit="1"/>
              </p:cNvSpPr>
              <p:nvPr/>
            </p:nvSpPr>
            <p:spPr>
              <a:xfrm>
                <a:off x="4960819" y="2991583"/>
                <a:ext cx="381258"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ED9C47-5333-7A47-9723-6D5F4A350CAD}"/>
                  </a:ext>
                </a:extLst>
              </p:cNvPr>
              <p:cNvSpPr txBox="1"/>
              <p:nvPr/>
            </p:nvSpPr>
            <p:spPr>
              <a:xfrm>
                <a:off x="7236235" y="1013287"/>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A5ED9C47-5333-7A47-9723-6D5F4A350CAD}"/>
                  </a:ext>
                </a:extLst>
              </p:cNvPr>
              <p:cNvSpPr txBox="1">
                <a:spLocks noRot="1" noChangeAspect="1" noMove="1" noResize="1" noEditPoints="1" noAdjustHandles="1" noChangeArrowheads="1" noChangeShapeType="1" noTextEdit="1"/>
              </p:cNvSpPr>
              <p:nvPr/>
            </p:nvSpPr>
            <p:spPr>
              <a:xfrm>
                <a:off x="7236235" y="1013287"/>
                <a:ext cx="379656" cy="369332"/>
              </a:xfrm>
              <a:prstGeom prst="rect">
                <a:avLst/>
              </a:prstGeom>
              <a:blipFill>
                <a:blip r:embed="rId6"/>
                <a:stretch>
                  <a:fillRect l="-19355" r="-4839" b="-21311"/>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A2D2A1C9-3A29-C98C-0AE0-E39F06DA9FBC}"/>
              </a:ext>
            </a:extLst>
          </p:cNvPr>
          <p:cNvCxnSpPr>
            <a:cxnSpLocks/>
          </p:cNvCxnSpPr>
          <p:nvPr/>
        </p:nvCxnSpPr>
        <p:spPr>
          <a:xfrm>
            <a:off x="5454172" y="5343282"/>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541ACF-D1B7-4CFA-56BC-33644FC44C50}"/>
                  </a:ext>
                </a:extLst>
              </p:cNvPr>
              <p:cNvSpPr txBox="1"/>
              <p:nvPr/>
            </p:nvSpPr>
            <p:spPr>
              <a:xfrm>
                <a:off x="5102973" y="5405280"/>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94541ACF-D1B7-4CFA-56BC-33644FC44C50}"/>
                  </a:ext>
                </a:extLst>
              </p:cNvPr>
              <p:cNvSpPr txBox="1">
                <a:spLocks noRot="1" noChangeAspect="1" noMove="1" noResize="1" noEditPoints="1" noAdjustHandles="1" noChangeArrowheads="1" noChangeShapeType="1" noTextEdit="1"/>
              </p:cNvSpPr>
              <p:nvPr/>
            </p:nvSpPr>
            <p:spPr>
              <a:xfrm>
                <a:off x="5102973" y="5405280"/>
                <a:ext cx="239104" cy="369332"/>
              </a:xfrm>
              <a:prstGeom prst="rect">
                <a:avLst/>
              </a:prstGeom>
              <a:blipFill>
                <a:blip r:embed="rId7"/>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5244727-72E9-59BB-9A37-D03D8A78A39F}"/>
              </a:ext>
            </a:extLst>
          </p:cNvPr>
          <p:cNvCxnSpPr>
            <a:cxnSpLocks/>
          </p:cNvCxnSpPr>
          <p:nvPr/>
        </p:nvCxnSpPr>
        <p:spPr>
          <a:xfrm>
            <a:off x="5454172" y="395456"/>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18500D-AE7B-D773-1E1F-C64DFE735B55}"/>
                  </a:ext>
                </a:extLst>
              </p:cNvPr>
              <p:cNvSpPr txBox="1"/>
              <p:nvPr/>
            </p:nvSpPr>
            <p:spPr>
              <a:xfrm>
                <a:off x="5102973" y="517670"/>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218500D-AE7B-D773-1E1F-C64DFE735B55}"/>
                  </a:ext>
                </a:extLst>
              </p:cNvPr>
              <p:cNvSpPr txBox="1">
                <a:spLocks noRot="1" noChangeAspect="1" noMove="1" noResize="1" noEditPoints="1" noAdjustHandles="1" noChangeArrowheads="1" noChangeShapeType="1" noTextEdit="1"/>
              </p:cNvSpPr>
              <p:nvPr/>
            </p:nvSpPr>
            <p:spPr>
              <a:xfrm>
                <a:off x="5102973" y="517670"/>
                <a:ext cx="239104" cy="369332"/>
              </a:xfrm>
              <a:prstGeom prst="rect">
                <a:avLst/>
              </a:prstGeom>
              <a:blipFill>
                <a:blip r:embed="rId8"/>
                <a:stretch>
                  <a:fillRect l="-30769" r="-28205" b="-1967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D2A8E2C-C287-6A39-6E72-928ED729D155}"/>
              </a:ext>
            </a:extLst>
          </p:cNvPr>
          <p:cNvCxnSpPr>
            <a:cxnSpLocks/>
            <a:endCxn id="5" idx="0"/>
          </p:cNvCxnSpPr>
          <p:nvPr/>
        </p:nvCxnSpPr>
        <p:spPr>
          <a:xfrm>
            <a:off x="9396820" y="395456"/>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EC92BE-A87A-8963-3CD7-AAB584336318}"/>
                  </a:ext>
                </a:extLst>
              </p:cNvPr>
              <p:cNvSpPr txBox="1"/>
              <p:nvPr/>
            </p:nvSpPr>
            <p:spPr>
              <a:xfrm>
                <a:off x="9045620" y="517670"/>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26EC92BE-A87A-8963-3CD7-AAB584336318}"/>
                  </a:ext>
                </a:extLst>
              </p:cNvPr>
              <p:cNvSpPr txBox="1">
                <a:spLocks noRot="1" noChangeAspect="1" noMove="1" noResize="1" noEditPoints="1" noAdjustHandles="1" noChangeArrowheads="1" noChangeShapeType="1" noTextEdit="1"/>
              </p:cNvSpPr>
              <p:nvPr/>
            </p:nvSpPr>
            <p:spPr>
              <a:xfrm>
                <a:off x="9045620" y="517670"/>
                <a:ext cx="239104" cy="369332"/>
              </a:xfrm>
              <a:prstGeom prst="rect">
                <a:avLst/>
              </a:prstGeom>
              <a:blipFill>
                <a:blip r:embed="rId9"/>
                <a:stretch>
                  <a:fillRect l="-33333" r="-25641" b="-19672"/>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784E53FC-4FE7-4247-3ABB-A4A9E5079942}"/>
              </a:ext>
            </a:extLst>
          </p:cNvPr>
          <p:cNvSpPr/>
          <p:nvPr/>
        </p:nvSpPr>
        <p:spPr>
          <a:xfrm>
            <a:off x="4436793" y="405838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7CAACAE1-AE5E-38F5-1D47-D2DF7CD40F84}"/>
              </a:ext>
            </a:extLst>
          </p:cNvPr>
          <p:cNvSpPr/>
          <p:nvPr/>
        </p:nvSpPr>
        <p:spPr>
          <a:xfrm>
            <a:off x="4363816" y="400472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C36AC422-D718-DF3F-F9ED-B718647AA8A9}"/>
                  </a:ext>
                </a:extLst>
              </p:cNvPr>
              <p:cNvSpPr/>
              <p:nvPr/>
            </p:nvSpPr>
            <p:spPr>
              <a:xfrm>
                <a:off x="4576558" y="4197654"/>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C36AC422-D718-DF3F-F9ED-B718647AA8A9}"/>
                  </a:ext>
                </a:extLst>
              </p:cNvPr>
              <p:cNvSpPr>
                <a:spLocks noRot="1" noChangeAspect="1" noMove="1" noResize="1" noEditPoints="1" noAdjustHandles="1" noChangeArrowheads="1" noChangeShapeType="1" noTextEdit="1"/>
              </p:cNvSpPr>
              <p:nvPr/>
            </p:nvSpPr>
            <p:spPr>
              <a:xfrm>
                <a:off x="4576558" y="4197654"/>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38595C3-DFC7-FC75-D3EB-531A34E1471F}"/>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B248A51-C1CC-BBEE-3EE6-4079B81F8403}"/>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4B26659C-63C7-ED81-D2C7-F0FDEA7FEAE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11"/>
                  <a:stretch>
                    <a:fillRect/>
                  </a:stretch>
                </a:blipFill>
                <a:ln w="38100">
                  <a:solidFill>
                    <a:schemeClr val="tx1"/>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A62A93D9-2C50-E964-46FA-991EF7220D5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1CC1DE7-08C4-73A3-2FA4-6348949B8FE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C4663C-8E54-FAF7-D4B0-AD9808031561}"/>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4" name="TextBox 33">
                <a:extLst>
                  <a:ext uri="{FF2B5EF4-FFF2-40B4-BE49-F238E27FC236}">
                    <a16:creationId xmlns:a16="http://schemas.microsoft.com/office/drawing/2014/main" id="{3FC4663C-8E54-FAF7-D4B0-AD9808031561}"/>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12"/>
                <a:stretch>
                  <a:fillRect l="-22807" r="-12281" b="-24615"/>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7651111-1E76-F430-47CE-6C403CB30EF6}"/>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D866757-3D05-78B6-E532-86C39A33F77D}"/>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1" name="TextBox 40">
                <a:extLst>
                  <a:ext uri="{FF2B5EF4-FFF2-40B4-BE49-F238E27FC236}">
                    <a16:creationId xmlns:a16="http://schemas.microsoft.com/office/drawing/2014/main" id="{7D866757-3D05-78B6-E532-86C39A33F77D}"/>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3"/>
                <a:stretch>
                  <a:fillRect l="-7500" b="-28333"/>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011AE438-A520-29D9-2350-D021D466DD0A}"/>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FAC181C-A993-71AD-AB17-86EB4A514033}"/>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44" name="TextBox 43">
                <a:extLst>
                  <a:ext uri="{FF2B5EF4-FFF2-40B4-BE49-F238E27FC236}">
                    <a16:creationId xmlns:a16="http://schemas.microsoft.com/office/drawing/2014/main" id="{0FAC181C-A993-71AD-AB17-86EB4A514033}"/>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805EC42-FE84-7AF1-8380-CB93E1A4C11D}"/>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46" name="Connector: Curved 45">
            <a:extLst>
              <a:ext uri="{FF2B5EF4-FFF2-40B4-BE49-F238E27FC236}">
                <a16:creationId xmlns:a16="http://schemas.microsoft.com/office/drawing/2014/main" id="{5F094C83-F09E-630E-FEA6-9E781CECEA3D}"/>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DB3B04-3817-D03E-5F4E-F6B05FCECE33}"/>
                  </a:ext>
                </a:extLst>
              </p:cNvPr>
              <p:cNvSpPr txBox="1"/>
              <p:nvPr/>
            </p:nvSpPr>
            <p:spPr>
              <a:xfrm>
                <a:off x="320583" y="517670"/>
                <a:ext cx="3577240" cy="1870961"/>
              </a:xfrm>
              <a:prstGeom prst="rect">
                <a:avLst/>
              </a:prstGeom>
              <a:noFill/>
            </p:spPr>
            <p:txBody>
              <a:bodyPr wrap="square">
                <a:spAutoFit/>
              </a:bodyPr>
              <a:lstStyle/>
              <a:p>
                <a:r>
                  <a:rPr lang="en-US" sz="2800" b="1" u="sng" dirty="0">
                    <a:latin typeface="+mj-lt"/>
                  </a:rPr>
                  <a:t>Average</a:t>
                </a:r>
                <a:r>
                  <a:rPr lang="en-US" sz="2800" b="1" dirty="0">
                    <a:latin typeface="+mj-lt"/>
                  </a:rPr>
                  <a:t> </a:t>
                </a:r>
                <a:r>
                  <a:rPr lang="en-US" sz="2800" dirty="0">
                    <a:latin typeface="+mj-lt"/>
                  </a:rPr>
                  <a:t>biting stage duration:</a:t>
                </a:r>
              </a:p>
              <a:p>
                <a:endParaRPr lang="en-US" sz="2800" dirty="0">
                  <a:latin typeface="+mj-lt"/>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e>
                        <m:sup>
                          <m:r>
                            <a:rPr lang="en-US" sz="2800" b="0" i="1" smtClean="0">
                              <a:latin typeface="Cambria Math" panose="02040503050406030204" pitchFamily="18" charset="0"/>
                            </a:rPr>
                            <m:t>𝑇</m:t>
                          </m:r>
                        </m:sup>
                      </m:sSup>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oMath>
                  </m:oMathPara>
                </a14:m>
                <a:endParaRPr lang="en-US" sz="2800" dirty="0">
                  <a:latin typeface="+mj-lt"/>
                </a:endParaRPr>
              </a:p>
            </p:txBody>
          </p:sp>
        </mc:Choice>
        <mc:Fallback xmlns="">
          <p:sp>
            <p:nvSpPr>
              <p:cNvPr id="50" name="TextBox 49">
                <a:extLst>
                  <a:ext uri="{FF2B5EF4-FFF2-40B4-BE49-F238E27FC236}">
                    <a16:creationId xmlns:a16="http://schemas.microsoft.com/office/drawing/2014/main" id="{3ADB3B04-3817-D03E-5F4E-F6B05FCECE33}"/>
                  </a:ext>
                </a:extLst>
              </p:cNvPr>
              <p:cNvSpPr txBox="1">
                <a:spLocks noRot="1" noChangeAspect="1" noMove="1" noResize="1" noEditPoints="1" noAdjustHandles="1" noChangeArrowheads="1" noChangeShapeType="1" noTextEdit="1"/>
              </p:cNvSpPr>
              <p:nvPr/>
            </p:nvSpPr>
            <p:spPr>
              <a:xfrm>
                <a:off x="320583" y="517670"/>
                <a:ext cx="3577240" cy="1870961"/>
              </a:xfrm>
              <a:prstGeom prst="rect">
                <a:avLst/>
              </a:prstGeom>
              <a:blipFill>
                <a:blip r:embed="rId15"/>
                <a:stretch>
                  <a:fillRect l="-3584" t="-3583"/>
                </a:stretch>
              </a:blipFill>
            </p:spPr>
            <p:txBody>
              <a:bodyPr/>
              <a:lstStyle/>
              <a:p>
                <a:r>
                  <a:rPr lang="en-US">
                    <a:noFill/>
                  </a:rPr>
                  <a:t> </a:t>
                </a:r>
              </a:p>
            </p:txBody>
          </p:sp>
        </mc:Fallback>
      </mc:AlternateContent>
    </p:spTree>
    <p:extLst>
      <p:ext uri="{BB962C8B-B14F-4D97-AF65-F5344CB8AC3E}">
        <p14:creationId xmlns:p14="http://schemas.microsoft.com/office/powerpoint/2010/main" val="19099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314C-5B6F-8B17-10E3-6BAB68D9D0B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703E4A-8622-A40F-F77D-133F6C793015}"/>
                  </a:ext>
                </a:extLst>
              </p:cNvPr>
              <p:cNvSpPr txBox="1"/>
              <p:nvPr/>
            </p:nvSpPr>
            <p:spPr>
              <a:xfrm>
                <a:off x="708991" y="2083904"/>
                <a:ext cx="7560366" cy="2591863"/>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i="1">
                        <a:latin typeface="Cambria Math" panose="02040503050406030204" pitchFamily="18" charset="0"/>
                      </a:rPr>
                      <m:t>𝐽</m:t>
                    </m:r>
                    <m:r>
                      <a:rPr lang="en-US" sz="2800" i="1">
                        <a:latin typeface="Cambria Math" panose="02040503050406030204" pitchFamily="18" charset="0"/>
                      </a:rPr>
                      <m:t>=</m:t>
                    </m:r>
                    <m:r>
                      <a:rPr lang="en-US" sz="2800" b="0" i="1" smtClean="0">
                        <a:latin typeface="Cambria Math" panose="02040503050406030204" pitchFamily="18" charset="0"/>
                      </a:rPr>
                      <m:t>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𝐽</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e>
                    </m:d>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r>
                      <a:rPr lang="en-US" sz="2800" b="0" i="1" smtClean="0">
                        <a:latin typeface="Cambria Math" panose="02040503050406030204" pitchFamily="18" charset="0"/>
                      </a:rPr>
                      <m:t>𝜇</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𝑉</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𝑉</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𝑅</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𝑅</m:t>
                    </m:r>
                  </m:oMath>
                </a14:m>
                <a:r>
                  <a:rPr lang="en-US" sz="2800" i="1" dirty="0">
                    <a:latin typeface="Cambria Math" panose="02040503050406030204" pitchFamily="18" charset="0"/>
                  </a:rPr>
                  <a:t> </a:t>
                </a:r>
              </a:p>
            </p:txBody>
          </p:sp>
        </mc:Choice>
        <mc:Fallback xmlns="">
          <p:sp>
            <p:nvSpPr>
              <p:cNvPr id="3" name="TextBox 2">
                <a:extLst>
                  <a:ext uri="{FF2B5EF4-FFF2-40B4-BE49-F238E27FC236}">
                    <a16:creationId xmlns:a16="http://schemas.microsoft.com/office/drawing/2014/main" id="{8A703E4A-8622-A40F-F77D-133F6C793015}"/>
                  </a:ext>
                </a:extLst>
              </p:cNvPr>
              <p:cNvSpPr txBox="1">
                <a:spLocks noRot="1" noChangeAspect="1" noMove="1" noResize="1" noEditPoints="1" noAdjustHandles="1" noChangeArrowheads="1" noChangeShapeType="1" noTextEdit="1"/>
              </p:cNvSpPr>
              <p:nvPr/>
            </p:nvSpPr>
            <p:spPr>
              <a:xfrm>
                <a:off x="708991" y="2083904"/>
                <a:ext cx="7560366" cy="2591863"/>
              </a:xfrm>
              <a:prstGeom prst="rect">
                <a:avLst/>
              </a:prstGeom>
              <a:blipFill>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30842C25-D4F6-0F2E-0E99-B4968EDBF480}"/>
              </a:ext>
            </a:extLst>
          </p:cNvPr>
          <p:cNvSpPr>
            <a:spLocks noGrp="1"/>
          </p:cNvSpPr>
          <p:nvPr>
            <p:ph type="title"/>
          </p:nvPr>
        </p:nvSpPr>
        <p:spPr>
          <a:xfrm>
            <a:off x="0" y="0"/>
            <a:ext cx="10515600" cy="1325563"/>
          </a:xfrm>
        </p:spPr>
        <p:txBody>
          <a:bodyPr/>
          <a:lstStyle/>
          <a:p>
            <a:r>
              <a:rPr lang="en-US" dirty="0"/>
              <a:t>Base mosquito demographic model</a:t>
            </a:r>
          </a:p>
        </p:txBody>
      </p:sp>
    </p:spTree>
    <p:extLst>
      <p:ext uri="{BB962C8B-B14F-4D97-AF65-F5344CB8AC3E}">
        <p14:creationId xmlns:p14="http://schemas.microsoft.com/office/powerpoint/2010/main" val="3355602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 </a:t>
            </a:r>
            <a:r>
              <a:rPr lang="en-US" sz="2400" i="1" dirty="0"/>
              <a:t>Mosquito population persistence</a:t>
            </a:r>
          </a:p>
          <a:p>
            <a:r>
              <a:rPr lang="en-US" sz="2400" dirty="0"/>
              <a:t>The mosquito population persists if and only if the basic offspring number,     , is greater than one.</a:t>
            </a:r>
          </a:p>
        </p:txBody>
      </p:sp>
      <p:sp>
        <p:nvSpPr>
          <p:cNvPr id="4" name="Right Brace 3">
            <a:extLst>
              <a:ext uri="{FF2B5EF4-FFF2-40B4-BE49-F238E27FC236}">
                <a16:creationId xmlns:a16="http://schemas.microsoft.com/office/drawing/2014/main" id="{2B508D14-BE3B-1476-DFDA-E426E2D54E9A}"/>
              </a:ext>
            </a:extLst>
          </p:cNvPr>
          <p:cNvSpPr/>
          <p:nvPr/>
        </p:nvSpPr>
        <p:spPr>
          <a:xfrm rot="5400000">
            <a:off x="1984487" y="1774707"/>
            <a:ext cx="369331" cy="273051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352372" y="3266666"/>
            <a:ext cx="3275127" cy="369332"/>
          </a:xfrm>
          <a:prstGeom prst="rect">
            <a:avLst/>
          </a:prstGeom>
          <a:noFill/>
        </p:spPr>
        <p:txBody>
          <a:bodyPr wrap="none" rtlCol="0">
            <a:spAutoFit/>
          </a:bodyPr>
          <a:lstStyle/>
          <a:p>
            <a:r>
              <a:rPr lang="en-US" dirty="0"/>
              <a:t>Total prob. survive biting stages</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49653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3142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9099613" y="489308"/>
            <a:ext cx="324049" cy="5346598"/>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6682021" y="3266666"/>
            <a:ext cx="5159233" cy="369332"/>
          </a:xfrm>
          <a:prstGeom prst="rect">
            <a:avLst/>
          </a:prstGeom>
          <a:noFill/>
        </p:spPr>
        <p:txBody>
          <a:bodyPr wrap="none" rtlCol="0">
            <a:spAutoFit/>
          </a:bodyPr>
          <a:lstStyle/>
          <a:p>
            <a:r>
              <a:rPr lang="en-US" dirty="0"/>
              <a:t>Average number of gonotrophic cycles in a lifespan</a:t>
            </a:r>
          </a:p>
        </p:txBody>
      </p:sp>
      <p:pic>
        <p:nvPicPr>
          <p:cNvPr id="11" name="Picture 10">
            <a:extLst>
              <a:ext uri="{FF2B5EF4-FFF2-40B4-BE49-F238E27FC236}">
                <a16:creationId xmlns:a16="http://schemas.microsoft.com/office/drawing/2014/main" id="{72E98AEF-590A-F357-7327-39B35B087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 y="2197720"/>
            <a:ext cx="12161520" cy="762511"/>
          </a:xfrm>
          <a:prstGeom prst="rect">
            <a:avLst/>
          </a:prstGeom>
        </p:spPr>
      </p:pic>
      <p:pic>
        <p:nvPicPr>
          <p:cNvPr id="12" name="Picture 11">
            <a:extLst>
              <a:ext uri="{FF2B5EF4-FFF2-40B4-BE49-F238E27FC236}">
                <a16:creationId xmlns:a16="http://schemas.microsoft.com/office/drawing/2014/main" id="{4F771A4F-2552-06D4-2C87-F40DEE1CCF15}"/>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356304" y="1512388"/>
            <a:ext cx="313139" cy="307703"/>
          </a:xfrm>
          <a:prstGeom prst="rect">
            <a:avLst/>
          </a:prstGeom>
          <a:noFill/>
        </p:spPr>
      </p:pic>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6257837" y="2402310"/>
            <a:ext cx="4628460" cy="3039706"/>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689873" y="1094252"/>
            <a:ext cx="2616214" cy="369332"/>
          </a:xfrm>
          <a:prstGeom prst="rect">
            <a:avLst/>
          </a:prstGeom>
          <a:noFill/>
        </p:spPr>
        <p:txBody>
          <a:bodyPr wrap="square" rtlCol="0">
            <a:spAutoFit/>
          </a:bodyPr>
          <a:lstStyle/>
          <a:p>
            <a:r>
              <a:rPr lang="en-US" b="1" u="sng"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6973446" y="3208694"/>
            <a:ext cx="3722915" cy="15498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F7E12A1-73A4-ADFE-9555-9FEAF6BEC094}"/>
              </a:ext>
            </a:extLst>
          </p:cNvPr>
          <p:cNvSpPr txBox="1"/>
          <p:nvPr/>
        </p:nvSpPr>
        <p:spPr>
          <a:xfrm>
            <a:off x="2361196" y="597975"/>
            <a:ext cx="7605928" cy="461665"/>
          </a:xfrm>
          <a:prstGeom prst="rect">
            <a:avLst/>
          </a:prstGeom>
          <a:noFill/>
        </p:spPr>
        <p:txBody>
          <a:bodyPr wrap="none" rtlCol="0">
            <a:spAutoFit/>
          </a:bodyPr>
          <a:lstStyle/>
          <a:p>
            <a:r>
              <a:rPr lang="en-US" sz="2400" b="1" dirty="0"/>
              <a:t>The WHO set a goal of </a:t>
            </a:r>
            <a:r>
              <a:rPr lang="en-US" sz="2400" b="1" u="sng" dirty="0"/>
              <a:t>90% malaria reduction by 2030 </a:t>
            </a:r>
            <a:endParaRPr lang="en-US" sz="2400" b="1" dirty="0"/>
          </a:p>
        </p:txBody>
      </p:sp>
      <p:pic>
        <p:nvPicPr>
          <p:cNvPr id="1026" name="Picture 2" descr="Map of Southeast Asia with malaria risk areas">
            <a:extLst>
              <a:ext uri="{FF2B5EF4-FFF2-40B4-BE49-F238E27FC236}">
                <a16:creationId xmlns:a16="http://schemas.microsoft.com/office/drawing/2014/main" id="{E1ED74AB-55BF-A87E-66B8-684BC937F0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27" t="2985" r="3340" b="22900"/>
          <a:stretch/>
        </p:blipFill>
        <p:spPr bwMode="auto">
          <a:xfrm>
            <a:off x="766762" y="1463584"/>
            <a:ext cx="4491039" cy="5082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826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D92727-BB31-2281-0215-69D55580BB43}"/>
              </a:ext>
            </a:extLst>
          </p:cNvPr>
          <p:cNvSpPr txBox="1"/>
          <p:nvPr/>
        </p:nvSpPr>
        <p:spPr>
          <a:xfrm>
            <a:off x="1192696" y="960783"/>
            <a:ext cx="3717043" cy="2031325"/>
          </a:xfrm>
          <a:prstGeom prst="rect">
            <a:avLst/>
          </a:prstGeom>
          <a:noFill/>
        </p:spPr>
        <p:txBody>
          <a:bodyPr wrap="none" rtlCol="0">
            <a:spAutoFit/>
          </a:bodyPr>
          <a:lstStyle/>
          <a:p>
            <a:r>
              <a:rPr lang="en-US" dirty="0"/>
              <a:t>Need to explain:</a:t>
            </a:r>
          </a:p>
          <a:p>
            <a:pPr marL="400050" indent="-400050">
              <a:buAutoNum type="romanLcPeriod"/>
            </a:pPr>
            <a:r>
              <a:rPr lang="en-US" dirty="0"/>
              <a:t>Epidemiological compartments</a:t>
            </a:r>
          </a:p>
          <a:p>
            <a:pPr marL="400050" indent="-400050">
              <a:buAutoNum type="romanLcPeriod"/>
            </a:pPr>
            <a:r>
              <a:rPr lang="en-US" dirty="0"/>
              <a:t>Contact rates</a:t>
            </a:r>
          </a:p>
          <a:p>
            <a:pPr marL="400050" indent="-400050">
              <a:buAutoNum type="romanLcPeriod"/>
            </a:pPr>
            <a:r>
              <a:rPr lang="en-US" dirty="0"/>
              <a:t>Transmission probabilities</a:t>
            </a:r>
          </a:p>
          <a:p>
            <a:pPr marL="400050" indent="-400050">
              <a:buAutoNum type="romanLcPeriod"/>
            </a:pPr>
            <a:r>
              <a:rPr lang="en-US" dirty="0"/>
              <a:t>Disease-free equilibrium</a:t>
            </a:r>
          </a:p>
          <a:p>
            <a:pPr marL="400050" indent="-400050">
              <a:buAutoNum type="romanLcPeriod"/>
            </a:pPr>
            <a:r>
              <a:rPr lang="en-US" dirty="0"/>
              <a:t>R0, stability of the DFE</a:t>
            </a:r>
          </a:p>
          <a:p>
            <a:pPr marL="400050" indent="-400050">
              <a:buAutoNum type="romanLcPeriod"/>
            </a:pPr>
            <a:endParaRPr lang="en-US" dirty="0"/>
          </a:p>
        </p:txBody>
      </p:sp>
    </p:spTree>
    <p:extLst>
      <p:ext uri="{BB962C8B-B14F-4D97-AF65-F5344CB8AC3E}">
        <p14:creationId xmlns:p14="http://schemas.microsoft.com/office/powerpoint/2010/main" val="1537159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9E5B-18FB-26EC-4AFE-9C59AFE9C8B8}"/>
            </a:ext>
          </a:extLst>
        </p:cNvPr>
        <p:cNvGrpSpPr/>
        <p:nvPr/>
      </p:nvGrpSpPr>
      <p:grpSpPr>
        <a:xfrm>
          <a:off x="0" y="0"/>
          <a:ext cx="0" cy="0"/>
          <a:chOff x="0" y="0"/>
          <a:chExt cx="0" cy="0"/>
        </a:xfrm>
      </p:grpSpPr>
      <p:sp>
        <p:nvSpPr>
          <p:cNvPr id="39" name="Oval 38">
            <a:extLst>
              <a:ext uri="{FF2B5EF4-FFF2-40B4-BE49-F238E27FC236}">
                <a16:creationId xmlns:a16="http://schemas.microsoft.com/office/drawing/2014/main" id="{7D0F8554-B592-7AA4-EFCD-70F70FCBDE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AA529A5-CB30-ACA8-2E50-8850DA8D2D4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549DFBF-B0AB-EA16-850D-EF7F8690A36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1ABD0396-3AA7-C7F5-04FD-8F82D9434C5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4BF8697-49CB-37D2-B83C-EEBB6E18449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64C16FB-E768-11AA-D2F5-89961E7D97BA}"/>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A22ADB9-B74B-C5E8-E3FA-D95E0D99B675}"/>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AAA109-3E46-F5B8-60B8-2BD897376CAB}"/>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E9E960F-3770-0D79-F4BE-3B7C09E34B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5CAA0816-215F-751B-C0C4-CAAF3F67517E}"/>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5743F1D-CE59-CB5D-E592-18C8CE593E9E}"/>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D9CF49B9-9409-4E48-B45A-39C0DF3B4767}"/>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43509EB7-9A31-673A-1C31-B41B6CC2E30A}"/>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74D9E890-1C2D-34D0-F37D-A1F7517D74DE}"/>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10B33C-8901-4EB7-8FF3-E762B0BB56C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218D391-BFC2-7942-C31E-62285212C18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1EC14D2-B838-AAF7-B418-19C85D9B5E7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30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16E79-3FC7-3201-1654-D1B03DED62A8}"/>
            </a:ext>
          </a:extLst>
        </p:cNvPr>
        <p:cNvGrpSpPr/>
        <p:nvPr/>
      </p:nvGrpSpPr>
      <p:grpSpPr>
        <a:xfrm>
          <a:off x="0" y="0"/>
          <a:ext cx="0" cy="0"/>
          <a:chOff x="0" y="0"/>
          <a:chExt cx="0" cy="0"/>
        </a:xfrm>
      </p:grpSpPr>
      <p:sp>
        <p:nvSpPr>
          <p:cNvPr id="90" name="Rectangle: Rounded Corners 89">
            <a:extLst>
              <a:ext uri="{FF2B5EF4-FFF2-40B4-BE49-F238E27FC236}">
                <a16:creationId xmlns:a16="http://schemas.microsoft.com/office/drawing/2014/main" id="{5027C75C-A751-782D-4DDB-63D34DB45012}"/>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15AF78D-3D14-7D32-2BEF-239E77569C59}"/>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A0A70A8-A6CB-15F2-1CB4-4ABBCBFA1D4C}"/>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224242C-0532-55D9-1C56-E4E0C2BE192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3674B9C-337A-8C69-388E-1B5207A44B0C}"/>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74C6264-83D2-64D4-5ABD-D5A015BE0CCA}"/>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74D2D3B-10D8-CB69-29BA-1BF2EB2DF17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E26EEEB-224F-C3B2-58A6-2F81CB43CB44}"/>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76E75B6-5183-9728-9663-12C6CFB981A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31B38A81-EE82-7185-104D-60B549355D1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89E826C-7142-4B31-CD93-BA409B2CB7BA}"/>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4565F11-9958-326D-5226-E954671045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C119E1C4-ACFE-D21F-3C07-8ADFAA1ECB7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875C398-2C5D-7CA7-DBD3-315E329EF5A7}"/>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17447F58-C259-FAE8-B377-1120B1D55386}"/>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9FE9C7B8-20A8-9CE7-8137-C812D33D2CBD}"/>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92C0CEA-FECB-BE13-3894-06D66F6F489E}"/>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6AE2B210-8212-0431-B0E0-F79875FB4CA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B2B2D4-6E86-9E76-C704-8B0FF6C0DE72}"/>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5F22CE-D726-B74D-5A3F-B1F487B983A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47B313-44F6-BD06-B5A8-F53224360F44}"/>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555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CA881-2AB4-DF84-A5E5-68C9583E35D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DB48A2F-61EE-A0E9-5B96-E2359A11A0E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CD4E5772-3D7B-D78A-4F54-1BB299779B20}"/>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2F4B365-D6A7-2B51-FBA4-A6367D0EE30C}"/>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82ED36B-7E17-DA07-B484-A6D797ED9B63}"/>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6E0B1AA-45F9-30CC-472A-8399405CCEE6}"/>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601956A-B12D-3367-6C08-682389A230FA}"/>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3F8F73D5-99D3-84F9-489C-48703AAEC7F6}"/>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6F47A73-A7CE-FCD0-263A-3A50F0DA9271}"/>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10522BD1-117C-A66D-A412-BE50F1290C5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DD248B7-8C34-CBF0-BB56-FDC6E55B9A49}"/>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407CBF4E-46C6-3D24-D3AB-9AAAF186FD1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4825E74-DD06-ADD4-0BF2-253243210994}"/>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B696D3C-D9F0-9D13-AA15-8A71D563A589}"/>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F0C68A51-0183-A48D-7528-CC27D0FF51D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FCD5AF6-FEC5-CC0E-5A56-90C1A8A533B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306B9B1-CFDA-6442-36B5-62D7AD2766AC}"/>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899E931-CA5F-AF39-2979-E7C18357E62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AF676F07-7047-3C99-B11A-21E85215FCC0}"/>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BB669055-E1CF-F5C5-E52E-89FCFB2B298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689BB1-EF9A-B377-317C-94F4FF69BAC0}"/>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496563-AFF3-1F3C-2AD9-FE1B8216741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008DC5-7812-B95B-AD1D-4242B8F9F6C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66D3474-A02C-BAB6-4F1D-65E192075D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F69A283-B68E-0E5A-8AD8-2B00D9152A7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4297784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FABC0-C03A-56DA-7B8D-6DE1D5DFF66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8019C407-F7A0-B00B-10CF-B4B857E766D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7AF34FF4-E1EE-B967-739E-CE03A3C3332C}"/>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24471FC1-96B4-98EC-288D-91A34F1B0CFE}"/>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EEA37D5C-4D5A-3709-8624-C7C0992FEA1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0CF4945-8F8A-C239-136C-E1BA074F269A}"/>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77048D56-82D5-68B3-7BC2-DEB2E5CCE2C5}"/>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BC8E707-6C1A-E0D4-A362-1861C8ECE9A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E700A40-430A-D52F-0A19-65583CFC658B}"/>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6BAEEB1-1D78-8A76-A2CC-695246F9D389}"/>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9AC229B-DA12-1C38-CD85-0D8316F56B31}"/>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04DE8FB-39F8-5C72-A2A2-F4299E2FF823}"/>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B049C8E-56B2-4E07-D903-9F4D7469F6E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1077147C-1C0E-78F7-437C-17CF106293AB}"/>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58EA01D-9028-64F7-9D3B-68249709BFC1}"/>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E381C108-B8D0-659F-9EDB-4E3247EE5FD6}"/>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1A27940-381F-CCF9-A528-8E26EEE39499}"/>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0E6FEA73-24AA-29F8-1FB4-E2374A080FD1}"/>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E9C6F101-F962-4377-1618-5096A3A063F4}"/>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B1AD05E2-09F0-778B-517B-492744B04AB1}"/>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280F7858-3F73-1910-85F2-5E0E430C34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3EC3FB-914F-CB9D-443C-132D470CFBB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405D4-EFF4-15E3-4F48-E01C5B3BC5B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8590C7-13B6-EEAA-D76D-AD9A0AD48A9F}"/>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B52A0559-AB33-AC9D-5472-284E1557FD1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CE40A7A9-0C6E-CB06-39AE-D6AC270036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776292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F77E6-8AB1-25B6-A6B8-EC4838EE22F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FB9A6655-515A-006C-9EEA-EDED6E0BA64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D72E339B-3CFC-F0EA-0700-38250B517D4E}"/>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EAF5D974-BA32-8672-F402-74EFCC72CF6D}"/>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E1E88A8-2F0F-6C1D-6571-FD84E45EF6A2}"/>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750B7FD-B640-9335-C276-6D2B05EEB3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F4D2CE5-3B6D-21AF-B035-8D6A32A4B03F}"/>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962588E-41C8-39A9-F2AC-E564EFD9B964}"/>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ACB98470-E742-4F65-5977-309514C4288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E4C5A3E9-0C9D-B62A-24AA-5E73D684899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5409BA3-2F93-3C44-1AD5-29ED4725149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BA1B700-9BB9-FE2E-21FF-617A21347A7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33C1AB1-D13D-34FF-0EF0-F2EAA08370D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E768424-F79D-C145-B71B-B134441BAB0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01233D66-5D02-C664-5AF0-69184F94FD34}"/>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4666060-BA8F-53A4-8A56-B06E5374084F}"/>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1FC1FD06-8017-DEED-FC90-D35375949090}"/>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E96F2DE-0EC7-9C6D-0F60-6C0AFA39496D}"/>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BCE23156-6545-FFAA-4620-AB75CCF65D9D}"/>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133351B0-B1D4-0889-2BB9-380F999A9552}"/>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629CCC7-0619-83B9-F212-96B116B9B787}"/>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6C4E37A-7AE9-7EBB-8C77-ECBAFD4A365F}"/>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11D4126-67CA-878D-474A-175CFBB3734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63E93C-DC7D-30DB-207D-C980B1C5E375}"/>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71CF5-2055-215F-A9FA-BD210496B9D5}"/>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2314E3F-82B0-068D-F98C-65C48172C492}"/>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00B276C3-3FD9-6CC0-3227-5D6B8650646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ED7E801-34C4-27C5-A558-D2431FC3926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6603591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A2A4-30F5-7133-40E3-F10EAD44757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70D73E2-B6F7-AACF-26C6-64236A4CEA1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50054771-297B-7834-C770-905B462039FC}"/>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2432259A-6EFA-6A1D-954A-86F5B136192B}"/>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6FAED424-B22F-6070-B011-EFC01F8EB177}"/>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D80547B6-71DC-DAA2-37FD-94ED88644338}"/>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267207-E117-FC5C-DA8A-930EE55F3C4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11191B9-9F12-FC6F-6206-F536DF428752}"/>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A796A75-A4F4-5D6A-4789-4E7DA30F4885}"/>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B4D90E2-1B80-12CB-F7EC-7F6C66A242C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27BD06A-2973-944F-1FDE-BA8880D580C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3861D88-DD83-AF9D-AD6B-8D1F9D0844C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17EC9F3-FEAD-ED0C-77FD-63E4BCB0DF94}"/>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B9A3B39-EBBE-157A-29EB-0B7DEFFBB85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28" name="Straight Arrow Connector 127">
            <a:extLst>
              <a:ext uri="{FF2B5EF4-FFF2-40B4-BE49-F238E27FC236}">
                <a16:creationId xmlns:a16="http://schemas.microsoft.com/office/drawing/2014/main" id="{083EE4A2-2F04-0CA9-5043-2E47A089317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BE6069B-E37B-1318-4DF1-DF88DBBEA07D}"/>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8BD878F6-6E3C-9AAC-9EAB-DFDBD639F4EC}"/>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5F2115F1-C4F8-4AA8-566B-7A14F738F73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EF25AE7-2315-6153-65BD-AEDAEC71EBFF}"/>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D11EB9EE-CFC5-392C-E619-CF418A88C8FF}"/>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68717F0-A0E9-536D-257D-2EEE97E941D5}"/>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79D0F92-E3DC-B74D-D9F3-D2B7DBD7A0D2}"/>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A6A1425-B2A4-29E8-B56D-9C20C897484C}"/>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5C7CD23-B1FA-C4C6-0D3D-5AFA55D2B8E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5322E6-9199-E255-DF81-1F94D94A6A56}"/>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4FD180-55A9-48CB-8778-98148DCA1B51}"/>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73CC076-735A-3D1C-B5EF-E8E761421DBA}"/>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D604BD1-A24C-81EB-E800-436F145850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98C5AB9E-1810-974D-E302-BAE2C1261A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4668379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5435-2CC9-D9AB-B70B-8FF4867988C2}"/>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A3920831-5E73-85BE-A3EA-05A5E67E315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3C97F7F4-68A0-27F9-AAD7-E75F8FDB0401}"/>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FB05C6-89CE-896B-41CE-CD91B9292A27}"/>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73F7833-D8E2-7FD3-31A5-81B20272A2C3}"/>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7EB0B636-4272-8E5C-CFBC-57A85A96640D}"/>
              </a:ext>
            </a:extLst>
          </p:cNvPr>
          <p:cNvCxnSpPr>
            <a:cxnSpLocks/>
          </p:cNvCxnSpPr>
          <p:nvPr/>
        </p:nvCxnSpPr>
        <p:spPr>
          <a:xfrm flipH="1">
            <a:off x="6395340" y="45539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F2F7CDD7-30A7-CA49-AE99-7ACF76C8ECB4}"/>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E17966D-3A7F-0417-299B-BBCE31BB5ED5}"/>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E9D09E31-9EEE-FE17-D238-11E40E4368AF}"/>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7D2C9E9-0ABA-D1DB-503F-79842ABC109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5D784A5-7EA8-77B0-1DC0-4D6DE9B0259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5285A4F6-64E3-16F2-ADF8-7579DBDC6DF0}"/>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1EFB892-B070-5F9C-071D-759BF08836BC}"/>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397F3D1-E47A-53E3-2FB0-67F29329302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2C121B4-CA58-D0F3-542A-F05144DCA2EE}"/>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C7A9040-CD30-970F-87DB-4A49775E860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43CA1979-2323-5B37-01AA-C0CF94379AB2}"/>
              </a:ext>
            </a:extLst>
          </p:cNvPr>
          <p:cNvCxnSpPr>
            <a:cxnSpLocks/>
            <a:stCxn id="96" idx="1"/>
            <a:endCxn id="109" idx="4"/>
          </p:cNvCxnSpPr>
          <p:nvPr/>
        </p:nvCxnSpPr>
        <p:spPr>
          <a:xfrm rot="5400000">
            <a:off x="7662909" y="4350227"/>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9DD7E1D0-0783-1F28-102F-D85AA316C67F}"/>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7DE88E51-0F2E-C819-1F9B-24C445B02F84}"/>
              </a:ext>
            </a:extLst>
          </p:cNvPr>
          <p:cNvCxnSpPr>
            <a:cxnSpLocks/>
            <a:stCxn id="96" idx="4"/>
            <a:endCxn id="92" idx="1"/>
          </p:cNvCxnSpPr>
          <p:nvPr/>
        </p:nvCxnSpPr>
        <p:spPr>
          <a:xfrm rot="5400000" flipH="1" flipV="1">
            <a:off x="8273683" y="3193189"/>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34520BE-BAD4-B43C-2501-E4A024A7413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8EA9CA5E-9C4C-0639-61B4-199B20E290E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C74739BD-AE72-55C2-1820-5A3D27BCE941}"/>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4551607-5A9B-9CAC-1133-7AE05B1121D3}"/>
              </a:ext>
            </a:extLst>
          </p:cNvPr>
          <p:cNvCxnSpPr>
            <a:cxnSpLocks/>
            <a:stCxn id="92" idx="4"/>
            <a:endCxn id="101" idx="0"/>
          </p:cNvCxnSpPr>
          <p:nvPr/>
        </p:nvCxnSpPr>
        <p:spPr>
          <a:xfrm rot="16200000" flipV="1">
            <a:off x="9105338" y="3476321"/>
            <a:ext cx="247762"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E9CAEE2-2D9F-81BA-C7A1-871F7C33E9E8}"/>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64E48088-58D5-6F85-5057-1EFE5EC688A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308A3E52-CBBC-6C2E-4CA6-BEA5D42B7F57}"/>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C07CAA04-4C18-8091-945E-18E9C40D1EE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2EFF670-DD2D-DD8B-DB0E-EC2257D4BCC6}"/>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A5F705-3938-5DB8-8EF1-9A502B9B59E6}"/>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7ABD5BB-930F-B358-D05B-7AC209784DB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3E548ED-4837-7851-E2D6-BA3DB7B39CA1}"/>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59E505-3FCA-B7CC-0E35-8D8579837237}"/>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D7955CA-DE6F-B2A8-3AF7-4E2405FC3F2D}"/>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21F992-D488-DA9B-A299-34508CCB065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3F75367-CDC5-01B2-49E7-2F27FC02712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D7A3EDFB-770B-0A88-DBBD-073BD1E4A83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3958032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2190-EA60-1C19-5989-D818EE5B9A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4C92613-E71B-5B09-F697-A7B98CF25F70}"/>
              </a:ext>
            </a:extLst>
          </p:cNvPr>
          <p:cNvSpPr/>
          <p:nvPr/>
        </p:nvSpPr>
        <p:spPr>
          <a:xfrm>
            <a:off x="111502" y="4319376"/>
            <a:ext cx="11545376" cy="1384241"/>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1D771DE-AB75-5D00-4A2A-645948E578FB}"/>
              </a:ext>
            </a:extLst>
          </p:cNvPr>
          <p:cNvSpPr/>
          <p:nvPr/>
        </p:nvSpPr>
        <p:spPr>
          <a:xfrm>
            <a:off x="133899" y="559125"/>
            <a:ext cx="11522979" cy="3094190"/>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AA5B96E-4C19-FCD2-6387-A4CA637F741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121ABD82-EE71-6FE4-1391-4EFE0D8F1EF3}"/>
              </a:ext>
            </a:extLst>
          </p:cNvPr>
          <p:cNvCxnSpPr>
            <a:cxnSpLocks/>
            <a:stCxn id="90" idx="0"/>
            <a:endCxn id="105" idx="4"/>
          </p:cNvCxnSpPr>
          <p:nvPr/>
        </p:nvCxnSpPr>
        <p:spPr>
          <a:xfrm rot="16200000" flipV="1">
            <a:off x="4596626" y="3408277"/>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6048D1B6-D98D-23D1-4F82-239CB24BCBAE}"/>
              </a:ext>
            </a:extLst>
          </p:cNvPr>
          <p:cNvSpPr/>
          <p:nvPr/>
        </p:nvSpPr>
        <p:spPr>
          <a:xfrm>
            <a:off x="4319309" y="4685440"/>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44056AF5-7A2B-423F-2FA5-AB5B91D2C86E}"/>
              </a:ext>
            </a:extLst>
          </p:cNvPr>
          <p:cNvSpPr/>
          <p:nvPr/>
        </p:nvSpPr>
        <p:spPr>
          <a:xfrm>
            <a:off x="8340731" y="4685440"/>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D3C8301-DED2-F047-A39A-D6A003F39B69}"/>
              </a:ext>
            </a:extLst>
          </p:cNvPr>
          <p:cNvCxnSpPr>
            <a:cxnSpLocks/>
          </p:cNvCxnSpPr>
          <p:nvPr/>
        </p:nvCxnSpPr>
        <p:spPr>
          <a:xfrm flipH="1">
            <a:off x="6395340" y="5090700"/>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0FE26F3C-06D8-F2BA-D6A3-5E81299A40B5}"/>
              </a:ext>
            </a:extLst>
          </p:cNvPr>
          <p:cNvSpPr/>
          <p:nvPr/>
        </p:nvSpPr>
        <p:spPr>
          <a:xfrm>
            <a:off x="7856583" y="495853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8434713-37BD-BDB0-AE00-0ECF7156A941}"/>
              </a:ext>
            </a:extLst>
          </p:cNvPr>
          <p:cNvSpPr/>
          <p:nvPr/>
        </p:nvSpPr>
        <p:spPr>
          <a:xfrm>
            <a:off x="298700" y="4700982"/>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053C67D-FA23-7474-B617-3D789BFE57CA}"/>
              </a:ext>
            </a:extLst>
          </p:cNvPr>
          <p:cNvCxnSpPr>
            <a:cxnSpLocks/>
          </p:cNvCxnSpPr>
          <p:nvPr/>
        </p:nvCxnSpPr>
        <p:spPr>
          <a:xfrm flipH="1">
            <a:off x="2522281" y="5090700"/>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A7BEAD6A-E699-4476-3EB5-95F9FFDF5AA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3F658B3-0B33-5C01-9C83-F92A21399D2F}"/>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A7F8C063-2517-C693-1F78-99C771F96E6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5D9FADF-B417-5AAD-F5A5-7EB6B0416F7B}"/>
              </a:ext>
            </a:extLst>
          </p:cNvPr>
          <p:cNvSpPr/>
          <p:nvPr/>
        </p:nvSpPr>
        <p:spPr>
          <a:xfrm flipH="1">
            <a:off x="3867986" y="413691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FB4D686-5B86-B19B-BE52-0F7B4D75F1C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B0E8D588-6972-47A9-2FEF-96E3AC5AB66C}"/>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46E9AC2-AE46-FAAB-C3B4-CBC7023A3FF9}"/>
              </a:ext>
            </a:extLst>
          </p:cNvPr>
          <p:cNvSpPr/>
          <p:nvPr/>
        </p:nvSpPr>
        <p:spPr>
          <a:xfrm flipV="1">
            <a:off x="9229218" y="413691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2524367-2930-DACB-AAAF-E77244B4CC65}"/>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4554143-97E5-2249-E339-258BE6D00D3A}"/>
              </a:ext>
            </a:extLst>
          </p:cNvPr>
          <p:cNvCxnSpPr>
            <a:cxnSpLocks/>
            <a:stCxn id="96" idx="1"/>
            <a:endCxn id="109" idx="4"/>
          </p:cNvCxnSpPr>
          <p:nvPr/>
        </p:nvCxnSpPr>
        <p:spPr>
          <a:xfrm rot="5400000">
            <a:off x="7662909" y="4886942"/>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47E12BF8-F03F-41FA-DAD8-DEBDA95EF4DC}"/>
              </a:ext>
            </a:extLst>
          </p:cNvPr>
          <p:cNvSpPr/>
          <p:nvPr/>
        </p:nvSpPr>
        <p:spPr>
          <a:xfrm flipV="1">
            <a:off x="7866667" y="468544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4C6364EF-58D4-8199-35B3-A2DEA6BDD416}"/>
              </a:ext>
            </a:extLst>
          </p:cNvPr>
          <p:cNvCxnSpPr>
            <a:cxnSpLocks/>
            <a:stCxn id="96" idx="4"/>
            <a:endCxn id="92" idx="1"/>
          </p:cNvCxnSpPr>
          <p:nvPr/>
        </p:nvCxnSpPr>
        <p:spPr>
          <a:xfrm rot="5400000" flipH="1" flipV="1">
            <a:off x="8273683" y="3729904"/>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51731117-25FB-5F79-2DC1-DC5F61557C8D}"/>
              </a:ext>
            </a:extLst>
          </p:cNvPr>
          <p:cNvSpPr/>
          <p:nvPr/>
        </p:nvSpPr>
        <p:spPr>
          <a:xfrm flipV="1">
            <a:off x="7727251" y="5090700"/>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F63998D6-F6A2-4B4D-AEE0-90F5936FD115}"/>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4F927483-6335-233C-3CC5-C9F416C3D2E9}"/>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0760DE0-5899-1E7A-D650-F10CE5C45C6E}"/>
              </a:ext>
            </a:extLst>
          </p:cNvPr>
          <p:cNvCxnSpPr>
            <a:cxnSpLocks/>
            <a:stCxn id="92" idx="4"/>
            <a:endCxn id="101" idx="0"/>
          </p:cNvCxnSpPr>
          <p:nvPr/>
        </p:nvCxnSpPr>
        <p:spPr>
          <a:xfrm rot="16200000" flipV="1">
            <a:off x="8836981" y="3744679"/>
            <a:ext cx="784477"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2DFC959E-D417-3986-A8F5-635AEB19E792}"/>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2BA75D7-6442-1A2B-B5FB-FDF479E4CEC6}"/>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7E9F24A2-73FE-52E3-297B-248EE7E0A21E}"/>
              </a:ext>
            </a:extLst>
          </p:cNvPr>
          <p:cNvSpPr txBox="1">
            <a:spLocks/>
          </p:cNvSpPr>
          <p:nvPr/>
        </p:nvSpPr>
        <p:spPr>
          <a:xfrm>
            <a:off x="133899" y="4240185"/>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603AEFB3-B6FF-6F25-B57C-3B30D479F608}"/>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FC3E4C23-862D-74DA-7CB2-CA1FA85ADFB9}"/>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1F3BF4-CA88-BFAD-BE01-4D560D54D1EE}"/>
              </a:ext>
            </a:extLst>
          </p:cNvPr>
          <p:cNvCxnSpPr>
            <a:cxnSpLocks/>
            <a:stCxn id="105" idx="6"/>
            <a:endCxn id="64" idx="4"/>
          </p:cNvCxnSpPr>
          <p:nvPr/>
        </p:nvCxnSpPr>
        <p:spPr>
          <a:xfrm rot="10800000">
            <a:off x="3867985" y="3022040"/>
            <a:ext cx="12700" cy="1114878"/>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218FA38D-33D9-DADE-BF4F-C5E8108B297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CE03F18-E979-1277-DAFE-9BFF759B8B5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FD69806-DEBA-7FC8-729C-B2A2B6F86D83}"/>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96B407-5918-899F-C022-9258AC8FB9B6}"/>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281E3E-0909-1726-8C36-2B687D2C6C8E}"/>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92D7E47D-354F-F8D8-5E57-CE423F55B8F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2B9B7F10-C006-0C78-4DDD-FEAC97743DA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22017319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808489" y="208742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808489" y="208742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808489" y="287385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808489" y="287385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808489" y="138620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808489" y="138620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503682" y="147899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66337" y="218021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94934" y="296664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741433" y="229693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741433" y="2296934"/>
                <a:ext cx="266098" cy="369332"/>
              </a:xfrm>
              <a:prstGeom prst="rect">
                <a:avLst/>
              </a:prstGeom>
              <a:blipFill>
                <a:blip r:embed="rId6"/>
                <a:stretch>
                  <a:fillRect l="-29545" r="-25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81450" y="312053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81450" y="3120531"/>
                <a:ext cx="266098" cy="369332"/>
              </a:xfrm>
              <a:prstGeom prst="rect">
                <a:avLst/>
              </a:prstGeom>
              <a:blipFill>
                <a:blip r:embed="rId7"/>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76920" y="159571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76920" y="1595716"/>
                <a:ext cx="266098" cy="369332"/>
              </a:xfrm>
              <a:prstGeom prst="rect">
                <a:avLst/>
              </a:prstGeom>
              <a:blipFill>
                <a:blip r:embed="rId8"/>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AD8F7-A809-3D4D-231F-32CC5818F0AD}"/>
                  </a:ext>
                </a:extLst>
              </p:cNvPr>
              <p:cNvSpPr txBox="1"/>
              <p:nvPr/>
            </p:nvSpPr>
            <p:spPr>
              <a:xfrm>
                <a:off x="2808489" y="4930610"/>
                <a:ext cx="3872149"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8" name="TextBox 7">
                <a:extLst>
                  <a:ext uri="{FF2B5EF4-FFF2-40B4-BE49-F238E27FC236}">
                    <a16:creationId xmlns:a16="http://schemas.microsoft.com/office/drawing/2014/main" id="{E3CAD8F7-A809-3D4D-231F-32CC5818F0AD}"/>
                  </a:ext>
                </a:extLst>
              </p:cNvPr>
              <p:cNvSpPr txBox="1">
                <a:spLocks noRot="1" noChangeAspect="1" noMove="1" noResize="1" noEditPoints="1" noAdjustHandles="1" noChangeArrowheads="1" noChangeShapeType="1" noTextEdit="1"/>
              </p:cNvSpPr>
              <p:nvPr/>
            </p:nvSpPr>
            <p:spPr>
              <a:xfrm>
                <a:off x="2808489" y="4930610"/>
                <a:ext cx="3872149" cy="70121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0672FD-FA2C-D0B2-5116-56195FD2C657}"/>
                  </a:ext>
                </a:extLst>
              </p:cNvPr>
              <p:cNvSpPr txBox="1"/>
              <p:nvPr/>
            </p:nvSpPr>
            <p:spPr>
              <a:xfrm>
                <a:off x="2808489" y="5717037"/>
                <a:ext cx="2922467"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9" name="TextBox 8">
                <a:extLst>
                  <a:ext uri="{FF2B5EF4-FFF2-40B4-BE49-F238E27FC236}">
                    <a16:creationId xmlns:a16="http://schemas.microsoft.com/office/drawing/2014/main" id="{A50672FD-FA2C-D0B2-5116-56195FD2C657}"/>
                  </a:ext>
                </a:extLst>
              </p:cNvPr>
              <p:cNvSpPr txBox="1">
                <a:spLocks noRot="1" noChangeAspect="1" noMove="1" noResize="1" noEditPoints="1" noAdjustHandles="1" noChangeArrowheads="1" noChangeShapeType="1" noTextEdit="1"/>
              </p:cNvSpPr>
              <p:nvPr/>
            </p:nvSpPr>
            <p:spPr>
              <a:xfrm>
                <a:off x="2808489" y="5717037"/>
                <a:ext cx="2922467" cy="70121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B5A8EC-2D69-3DDD-E606-A913943B719E}"/>
                  </a:ext>
                </a:extLst>
              </p:cNvPr>
              <p:cNvSpPr txBox="1"/>
              <p:nvPr/>
            </p:nvSpPr>
            <p:spPr>
              <a:xfrm>
                <a:off x="2808489" y="4229392"/>
                <a:ext cx="4081887"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10" name="TextBox 9">
                <a:extLst>
                  <a:ext uri="{FF2B5EF4-FFF2-40B4-BE49-F238E27FC236}">
                    <a16:creationId xmlns:a16="http://schemas.microsoft.com/office/drawing/2014/main" id="{71B5A8EC-2D69-3DDD-E606-A913943B719E}"/>
                  </a:ext>
                </a:extLst>
              </p:cNvPr>
              <p:cNvSpPr txBox="1">
                <a:spLocks noRot="1" noChangeAspect="1" noMove="1" noResize="1" noEditPoints="1" noAdjustHandles="1" noChangeArrowheads="1" noChangeShapeType="1" noTextEdit="1"/>
              </p:cNvSpPr>
              <p:nvPr/>
            </p:nvSpPr>
            <p:spPr>
              <a:xfrm>
                <a:off x="2808489" y="4229392"/>
                <a:ext cx="4081887" cy="701218"/>
              </a:xfrm>
              <a:prstGeom prst="rect">
                <a:avLst/>
              </a:prstGeom>
              <a:blipFill>
                <a:blip r:embed="rId12"/>
                <a:stretch>
                  <a:fillRect/>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81187FD-8FE4-1E0F-C240-7728A57E5DCC}"/>
              </a:ext>
            </a:extLst>
          </p:cNvPr>
          <p:cNvSpPr txBox="1"/>
          <p:nvPr/>
        </p:nvSpPr>
        <p:spPr>
          <a:xfrm>
            <a:off x="503682" y="4322181"/>
            <a:ext cx="2141933" cy="523220"/>
          </a:xfrm>
          <a:prstGeom prst="rect">
            <a:avLst/>
          </a:prstGeom>
          <a:noFill/>
        </p:spPr>
        <p:txBody>
          <a:bodyPr wrap="none" rtlCol="0">
            <a:spAutoFit/>
          </a:bodyPr>
          <a:lstStyle/>
          <a:p>
            <a:r>
              <a:rPr lang="en-US" sz="2800" b="1" dirty="0"/>
              <a:t>Susceptible</a:t>
            </a:r>
          </a:p>
        </p:txBody>
      </p:sp>
      <p:sp>
        <p:nvSpPr>
          <p:cNvPr id="15" name="TextBox 14">
            <a:extLst>
              <a:ext uri="{FF2B5EF4-FFF2-40B4-BE49-F238E27FC236}">
                <a16:creationId xmlns:a16="http://schemas.microsoft.com/office/drawing/2014/main" id="{20969668-3B1E-AD14-5203-D04CBF825227}"/>
              </a:ext>
            </a:extLst>
          </p:cNvPr>
          <p:cNvSpPr txBox="1"/>
          <p:nvPr/>
        </p:nvSpPr>
        <p:spPr>
          <a:xfrm>
            <a:off x="1066337" y="5023399"/>
            <a:ext cx="1579278" cy="523220"/>
          </a:xfrm>
          <a:prstGeom prst="rect">
            <a:avLst/>
          </a:prstGeom>
          <a:noFill/>
        </p:spPr>
        <p:txBody>
          <a:bodyPr wrap="none" rtlCol="0">
            <a:spAutoFit/>
          </a:bodyPr>
          <a:lstStyle/>
          <a:p>
            <a:r>
              <a:rPr lang="en-US" sz="2800" b="1" dirty="0"/>
              <a:t>Exposed</a:t>
            </a:r>
          </a:p>
        </p:txBody>
      </p:sp>
      <p:sp>
        <p:nvSpPr>
          <p:cNvPr id="16" name="TextBox 15">
            <a:extLst>
              <a:ext uri="{FF2B5EF4-FFF2-40B4-BE49-F238E27FC236}">
                <a16:creationId xmlns:a16="http://schemas.microsoft.com/office/drawing/2014/main" id="{BE6F5E14-72E0-E0E1-D38C-0640ED5A93FB}"/>
              </a:ext>
            </a:extLst>
          </p:cNvPr>
          <p:cNvSpPr txBox="1"/>
          <p:nvPr/>
        </p:nvSpPr>
        <p:spPr>
          <a:xfrm>
            <a:off x="719960" y="5809826"/>
            <a:ext cx="1925655" cy="523220"/>
          </a:xfrm>
          <a:prstGeom prst="rect">
            <a:avLst/>
          </a:prstGeom>
          <a:noFill/>
        </p:spPr>
        <p:txBody>
          <a:bodyPr wrap="none" rtlCol="0">
            <a:spAutoFit/>
          </a:bodyPr>
          <a:lstStyle/>
          <a:p>
            <a:r>
              <a:rPr lang="en-US" sz="2800" b="1" dirty="0"/>
              <a:t>Recovered</a:t>
            </a:r>
          </a:p>
        </p:txBody>
      </p:sp>
      <p:sp>
        <p:nvSpPr>
          <p:cNvPr id="25" name="Rectangle 24">
            <a:extLst>
              <a:ext uri="{FF2B5EF4-FFF2-40B4-BE49-F238E27FC236}">
                <a16:creationId xmlns:a16="http://schemas.microsoft.com/office/drawing/2014/main" id="{3DAFAB83-5E2F-E6D8-E80A-82D55A165587}"/>
              </a:ext>
            </a:extLst>
          </p:cNvPr>
          <p:cNvSpPr/>
          <p:nvPr/>
        </p:nvSpPr>
        <p:spPr>
          <a:xfrm>
            <a:off x="437322" y="1043391"/>
            <a:ext cx="8600662" cy="2622707"/>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564E7C-BC25-F3D5-BB66-1EB6AAD932F9}"/>
              </a:ext>
            </a:extLst>
          </p:cNvPr>
          <p:cNvSpPr/>
          <p:nvPr/>
        </p:nvSpPr>
        <p:spPr>
          <a:xfrm>
            <a:off x="437322" y="3819533"/>
            <a:ext cx="8600662" cy="2886065"/>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F03CAB5-3B96-578D-59C0-58485B3D60E5}"/>
              </a:ext>
            </a:extLst>
          </p:cNvPr>
          <p:cNvSpPr txBox="1"/>
          <p:nvPr/>
        </p:nvSpPr>
        <p:spPr>
          <a:xfrm>
            <a:off x="503682" y="953387"/>
            <a:ext cx="4051302" cy="584775"/>
          </a:xfrm>
          <a:prstGeom prst="rect">
            <a:avLst/>
          </a:prstGeom>
          <a:noFill/>
        </p:spPr>
        <p:txBody>
          <a:bodyPr wrap="none" rtlCol="0">
            <a:spAutoFit/>
          </a:bodyPr>
          <a:lstStyle/>
          <a:p>
            <a:r>
              <a:rPr lang="en-US" sz="3200" b="1" u="sng" dirty="0"/>
              <a:t>Mosquito population</a:t>
            </a:r>
          </a:p>
        </p:txBody>
      </p:sp>
      <p:sp>
        <p:nvSpPr>
          <p:cNvPr id="28" name="TextBox 27">
            <a:extLst>
              <a:ext uri="{FF2B5EF4-FFF2-40B4-BE49-F238E27FC236}">
                <a16:creationId xmlns:a16="http://schemas.microsoft.com/office/drawing/2014/main" id="{D79B22E8-A577-86A1-27BD-C176F4471CF1}"/>
              </a:ext>
            </a:extLst>
          </p:cNvPr>
          <p:cNvSpPr txBox="1">
            <a:spLocks/>
          </p:cNvSpPr>
          <p:nvPr/>
        </p:nvSpPr>
        <p:spPr>
          <a:xfrm>
            <a:off x="503682" y="3882801"/>
            <a:ext cx="3187476" cy="584775"/>
          </a:xfrm>
          <a:prstGeom prst="rect">
            <a:avLst/>
          </a:prstGeom>
          <a:noFill/>
        </p:spPr>
        <p:txBody>
          <a:bodyPr wrap="none" rtlCol="0">
            <a:spAutoFit/>
          </a:bodyPr>
          <a:lstStyle/>
          <a:p>
            <a:r>
              <a:rPr lang="en-US" sz="3200" b="1" u="sng" dirty="0"/>
              <a:t>Host population</a:t>
            </a:r>
          </a:p>
        </p:txBody>
      </p:sp>
      <p:sp>
        <p:nvSpPr>
          <p:cNvPr id="29" name="TextBox 28">
            <a:extLst>
              <a:ext uri="{FF2B5EF4-FFF2-40B4-BE49-F238E27FC236}">
                <a16:creationId xmlns:a16="http://schemas.microsoft.com/office/drawing/2014/main" id="{53B85764-BAEF-20E3-32D8-93E09AF95710}"/>
              </a:ext>
            </a:extLst>
          </p:cNvPr>
          <p:cNvSpPr txBox="1"/>
          <p:nvPr/>
        </p:nvSpPr>
        <p:spPr>
          <a:xfrm>
            <a:off x="9614452" y="1478998"/>
            <a:ext cx="2073866" cy="1200329"/>
          </a:xfrm>
          <a:prstGeom prst="rect">
            <a:avLst/>
          </a:prstGeom>
          <a:noFill/>
        </p:spPr>
        <p:txBody>
          <a:bodyPr wrap="square" rtlCol="0">
            <a:spAutoFit/>
          </a:bodyPr>
          <a:lstStyle/>
          <a:p>
            <a:r>
              <a:rPr lang="en-US" b="1" dirty="0"/>
              <a:t>NB</a:t>
            </a:r>
            <a:r>
              <a:rPr lang="en-US" dirty="0"/>
              <a:t>: Equations for oviposition and resting stages not shown</a:t>
            </a:r>
          </a:p>
        </p:txBody>
      </p:sp>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D506F-4A9F-D2F0-D906-1FD6766F2176}"/>
            </a:ext>
          </a:extLst>
        </p:cNvPr>
        <p:cNvGrpSpPr/>
        <p:nvPr/>
      </p:nvGrpSpPr>
      <p:grpSpPr>
        <a:xfrm>
          <a:off x="0" y="0"/>
          <a:ext cx="0" cy="0"/>
          <a:chOff x="0" y="0"/>
          <a:chExt cx="0" cy="0"/>
        </a:xfrm>
      </p:grpSpPr>
      <p:pic>
        <p:nvPicPr>
          <p:cNvPr id="10" name="Content Placeholder 15">
            <a:extLst>
              <a:ext uri="{FF2B5EF4-FFF2-40B4-BE49-F238E27FC236}">
                <a16:creationId xmlns:a16="http://schemas.microsoft.com/office/drawing/2014/main" id="{68BD606A-D339-A089-1BD2-E4321CB9E6DF}"/>
              </a:ext>
            </a:extLst>
          </p:cNvPr>
          <p:cNvPicPr>
            <a:picLocks noChangeAspect="1"/>
          </p:cNvPicPr>
          <p:nvPr/>
        </p:nvPicPr>
        <p:blipFill rotWithShape="1">
          <a:blip r:embed="rId3"/>
          <a:srcRect t="25433" r="51340"/>
          <a:stretch/>
        </p:blipFill>
        <p:spPr>
          <a:xfrm>
            <a:off x="6257837" y="2403526"/>
            <a:ext cx="4637208" cy="3039443"/>
          </a:xfrm>
          <a:prstGeom prst="rect">
            <a:avLst/>
          </a:prstGeom>
        </p:spPr>
      </p:pic>
      <p:sp>
        <p:nvSpPr>
          <p:cNvPr id="15" name="TextBox 14">
            <a:extLst>
              <a:ext uri="{FF2B5EF4-FFF2-40B4-BE49-F238E27FC236}">
                <a16:creationId xmlns:a16="http://schemas.microsoft.com/office/drawing/2014/main" id="{A87C4A25-62E2-BD90-C9F4-562A120989D9}"/>
              </a:ext>
            </a:extLst>
          </p:cNvPr>
          <p:cNvSpPr txBox="1"/>
          <p:nvPr/>
        </p:nvSpPr>
        <p:spPr>
          <a:xfrm>
            <a:off x="848774" y="1511261"/>
            <a:ext cx="1570547" cy="369332"/>
          </a:xfrm>
          <a:prstGeom prst="rect">
            <a:avLst/>
          </a:prstGeom>
          <a:noFill/>
        </p:spPr>
        <p:txBody>
          <a:bodyPr wrap="square" rtlCol="0">
            <a:spAutoFit/>
          </a:bodyPr>
          <a:lstStyle/>
          <a:p>
            <a:r>
              <a:rPr lang="en-US" b="1" u="sng" dirty="0"/>
              <a:t>Africa region</a:t>
            </a:r>
          </a:p>
        </p:txBody>
      </p:sp>
      <p:cxnSp>
        <p:nvCxnSpPr>
          <p:cNvPr id="29" name="Straight Connector 28">
            <a:extLst>
              <a:ext uri="{FF2B5EF4-FFF2-40B4-BE49-F238E27FC236}">
                <a16:creationId xmlns:a16="http://schemas.microsoft.com/office/drawing/2014/main" id="{AAD1BBA6-2C32-43B0-D117-5DE2EA79A67F}"/>
              </a:ext>
            </a:extLst>
          </p:cNvPr>
          <p:cNvCxnSpPr>
            <a:cxnSpLocks/>
          </p:cNvCxnSpPr>
          <p:nvPr/>
        </p:nvCxnSpPr>
        <p:spPr>
          <a:xfrm>
            <a:off x="7105540" y="2621635"/>
            <a:ext cx="2606097" cy="8570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D64BCA-2259-9B64-B6C2-551462997704}"/>
              </a:ext>
            </a:extLst>
          </p:cNvPr>
          <p:cNvCxnSpPr>
            <a:cxnSpLocks/>
          </p:cNvCxnSpPr>
          <p:nvPr/>
        </p:nvCxnSpPr>
        <p:spPr>
          <a:xfrm>
            <a:off x="9795898" y="3604568"/>
            <a:ext cx="99178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7FC226-DA02-B6D7-1ABA-7E9124C37743}"/>
              </a:ext>
            </a:extLst>
          </p:cNvPr>
          <p:cNvSpPr txBox="1"/>
          <p:nvPr/>
        </p:nvSpPr>
        <p:spPr>
          <a:xfrm>
            <a:off x="1671969" y="597975"/>
            <a:ext cx="3803926" cy="461665"/>
          </a:xfrm>
          <a:prstGeom prst="rect">
            <a:avLst/>
          </a:prstGeom>
          <a:noFill/>
        </p:spPr>
        <p:txBody>
          <a:bodyPr wrap="none" rtlCol="0">
            <a:spAutoFit/>
          </a:bodyPr>
          <a:lstStyle/>
          <a:p>
            <a:r>
              <a:rPr lang="en-US" sz="2400" b="1" dirty="0"/>
              <a:t>…but progress has stalled</a:t>
            </a:r>
          </a:p>
        </p:txBody>
      </p:sp>
      <p:pic>
        <p:nvPicPr>
          <p:cNvPr id="3" name="Picture 2">
            <a:extLst>
              <a:ext uri="{FF2B5EF4-FFF2-40B4-BE49-F238E27FC236}">
                <a16:creationId xmlns:a16="http://schemas.microsoft.com/office/drawing/2014/main" id="{7F791FA6-7D1D-235C-AB9A-1919CE5A99EA}"/>
              </a:ext>
            </a:extLst>
          </p:cNvPr>
          <p:cNvPicPr>
            <a:picLocks noChangeAspect="1"/>
          </p:cNvPicPr>
          <p:nvPr/>
        </p:nvPicPr>
        <p:blipFill>
          <a:blip r:embed="rId4"/>
          <a:stretch>
            <a:fillRect/>
          </a:stretch>
        </p:blipFill>
        <p:spPr>
          <a:xfrm>
            <a:off x="454766" y="1880592"/>
            <a:ext cx="5634739" cy="4483813"/>
          </a:xfrm>
          <a:prstGeom prst="rect">
            <a:avLst/>
          </a:prstGeom>
        </p:spPr>
      </p:pic>
    </p:spTree>
    <p:extLst>
      <p:ext uri="{BB962C8B-B14F-4D97-AF65-F5344CB8AC3E}">
        <p14:creationId xmlns:p14="http://schemas.microsoft.com/office/powerpoint/2010/main" val="1476483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499C-ABA9-8534-B861-7527E4E5E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92C97-501F-4D40-7DCA-A56D4289BE82}"/>
              </a:ext>
            </a:extLst>
          </p:cNvPr>
          <p:cNvSpPr>
            <a:spLocks noGrp="1"/>
          </p:cNvSpPr>
          <p:nvPr>
            <p:ph type="title"/>
          </p:nvPr>
        </p:nvSpPr>
        <p:spPr>
          <a:xfrm>
            <a:off x="0" y="0"/>
            <a:ext cx="10515600" cy="1325563"/>
          </a:xfrm>
        </p:spPr>
        <p:txBody>
          <a:bodyPr/>
          <a:lstStyle/>
          <a:p>
            <a:r>
              <a:rPr lang="en-US" dirty="0"/>
              <a:t>Forces of infection</a:t>
            </a:r>
          </a:p>
        </p:txBody>
      </p:sp>
      <p:pic>
        <p:nvPicPr>
          <p:cNvPr id="4" name="Picture 3">
            <a:extLst>
              <a:ext uri="{FF2B5EF4-FFF2-40B4-BE49-F238E27FC236}">
                <a16:creationId xmlns:a16="http://schemas.microsoft.com/office/drawing/2014/main" id="{86EE4803-98EE-1010-2355-01178D4F9DF5}"/>
              </a:ext>
            </a:extLst>
          </p:cNvPr>
          <p:cNvPicPr>
            <a:picLocks noChangeAspect="1"/>
          </p:cNvPicPr>
          <p:nvPr/>
        </p:nvPicPr>
        <p:blipFill>
          <a:blip r:embed="rId2"/>
          <a:srcRect r="88027"/>
          <a:stretch/>
        </p:blipFill>
        <p:spPr>
          <a:xfrm>
            <a:off x="76513" y="1689083"/>
            <a:ext cx="1394478" cy="148424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3B41F9-C1BE-0FF2-063F-989C4B226911}"/>
                  </a:ext>
                </a:extLst>
              </p:cNvPr>
              <p:cNvSpPr txBox="1"/>
              <p:nvPr/>
            </p:nvSpPr>
            <p:spPr>
              <a:xfrm>
                <a:off x="159026" y="3655151"/>
                <a:ext cx="11403496" cy="944874"/>
              </a:xfrm>
              <a:prstGeom prst="rect">
                <a:avLst/>
              </a:prstGeom>
              <a:noFill/>
            </p:spPr>
            <p:txBody>
              <a:bodyPr wrap="square">
                <a:spAutoFit/>
              </a:bodyPr>
              <a:lstStyle/>
              <a:p>
                <a14:m>
                  <m:oMath xmlns:m="http://schemas.openxmlformats.org/officeDocument/2006/math">
                    <m:sSub>
                      <m:sSubPr>
                        <m:ctrlPr>
                          <a:rPr lang="en-US" sz="3600" i="1" smtClean="0">
                            <a:solidFill>
                              <a:schemeClr val="accent3"/>
                            </a:solidFill>
                            <a:latin typeface="Cambria Math" panose="02040503050406030204" pitchFamily="18" charset="0"/>
                          </a:rPr>
                        </m:ctrlPr>
                      </m:sSubPr>
                      <m:e>
                        <m:r>
                          <a:rPr lang="en-US" sz="3600" b="1" i="1">
                            <a:solidFill>
                              <a:schemeClr val="accent3"/>
                            </a:solidFill>
                            <a:latin typeface="Cambria Math" panose="02040503050406030204" pitchFamily="18" charset="0"/>
                          </a:rPr>
                          <m:t>𝚽</m:t>
                        </m:r>
                      </m:e>
                      <m:sub>
                        <m:r>
                          <a:rPr lang="en-US" sz="3600" i="1">
                            <a:solidFill>
                              <a:schemeClr val="accent3"/>
                            </a:solidFill>
                            <a:latin typeface="Cambria Math" panose="02040503050406030204" pitchFamily="18" charset="0"/>
                          </a:rPr>
                          <m:t>𝐵</m:t>
                        </m:r>
                      </m:sub>
                    </m:sSub>
                    <m:r>
                      <a:rPr lang="en-US" sz="3600" b="0" i="1" smtClean="0">
                        <a:solidFill>
                          <a:schemeClr val="accent3"/>
                        </a:solidFill>
                        <a:latin typeface="Cambria Math" panose="02040503050406030204" pitchFamily="18" charset="0"/>
                      </a:rPr>
                      <m:t>    </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𝐵</m:t>
                        </m:r>
                      </m:sub>
                    </m:sSub>
                    <m:r>
                      <a:rPr lang="en-US" sz="3600" b="0" i="1" smtClean="0">
                        <a:solidFill>
                          <a:schemeClr val="tx1"/>
                        </a:solidFill>
                        <a:latin typeface="Cambria Math" panose="02040503050406030204" pitchFamily="18" charset="0"/>
                      </a:rPr>
                      <m:t>           ×</m:t>
                    </m:r>
                    <m:r>
                      <a:rPr lang="en-US" sz="3600" b="1" i="1" smtClean="0">
                        <a:solidFill>
                          <a:schemeClr val="tx1"/>
                        </a:solidFill>
                        <a:latin typeface="Cambria Math" panose="02040503050406030204" pitchFamily="18" charset="0"/>
                      </a:rPr>
                      <m:t>           </m:t>
                    </m:r>
                    <m:sSub>
                      <m:sSubPr>
                        <m:ctrlPr>
                          <a:rPr lang="en-US" sz="3600" b="1" i="1">
                            <a:latin typeface="Cambria Math" panose="02040503050406030204" pitchFamily="18" charset="0"/>
                          </a:rPr>
                        </m:ctrlPr>
                      </m:sSubPr>
                      <m:e>
                        <m:r>
                          <a:rPr lang="en-US" sz="3600" b="1" i="0" smtClean="0">
                            <a:latin typeface="Cambria Math" panose="02040503050406030204" pitchFamily="18" charset="0"/>
                          </a:rPr>
                          <m:t>𝚲</m:t>
                        </m:r>
                      </m:e>
                      <m:sub>
                        <m:r>
                          <a:rPr lang="en-US" sz="3600" i="1">
                            <a:latin typeface="Cambria Math" panose="02040503050406030204" pitchFamily="18" charset="0"/>
                          </a:rPr>
                          <m:t>𝐵</m:t>
                        </m:r>
                      </m:sub>
                    </m:sSub>
                    <m:r>
                      <a:rPr lang="en-US" sz="3600" b="0" i="1" smtClean="0">
                        <a:latin typeface="Cambria Math" panose="02040503050406030204" pitchFamily="18" charset="0"/>
                      </a:rPr>
                      <m:t>         </m:t>
                    </m:r>
                    <m:r>
                      <a:rPr lang="en-US" sz="3600" b="0" i="1" smtClean="0">
                        <a:solidFill>
                          <a:schemeClr val="tx1"/>
                        </a:solidFill>
                        <a:latin typeface="Cambria Math" panose="02040503050406030204" pitchFamily="18" charset="0"/>
                      </a:rPr>
                      <m:t>×               </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𝐼</m:t>
                            </m:r>
                          </m:e>
                          <m:sub>
                            <m:r>
                              <a:rPr lang="en-US" sz="3600" i="1">
                                <a:latin typeface="Cambria Math" panose="02040503050406030204" pitchFamily="18" charset="0"/>
                              </a:rPr>
                              <m:t>𝐻</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𝐾</m:t>
                            </m:r>
                          </m:e>
                          <m:sub>
                            <m:r>
                              <a:rPr lang="en-US" sz="3600" i="1">
                                <a:latin typeface="Cambria Math" panose="02040503050406030204" pitchFamily="18" charset="0"/>
                              </a:rPr>
                              <m:t>𝐻</m:t>
                            </m:r>
                          </m:sub>
                        </m:sSub>
                      </m:den>
                    </m:f>
                  </m:oMath>
                </a14:m>
                <a:r>
                  <a:rPr lang="en-US" sz="3600" dirty="0"/>
                  <a:t> </a:t>
                </a:r>
              </a:p>
            </p:txBody>
          </p:sp>
        </mc:Choice>
        <mc:Fallback xmlns="">
          <p:sp>
            <p:nvSpPr>
              <p:cNvPr id="6" name="TextBox 5">
                <a:extLst>
                  <a:ext uri="{FF2B5EF4-FFF2-40B4-BE49-F238E27FC236}">
                    <a16:creationId xmlns:a16="http://schemas.microsoft.com/office/drawing/2014/main" id="{693B41F9-C1BE-0FF2-063F-989C4B226911}"/>
                  </a:ext>
                </a:extLst>
              </p:cNvPr>
              <p:cNvSpPr txBox="1">
                <a:spLocks noRot="1" noChangeAspect="1" noMove="1" noResize="1" noEditPoints="1" noAdjustHandles="1" noChangeArrowheads="1" noChangeShapeType="1" noTextEdit="1"/>
              </p:cNvSpPr>
              <p:nvPr/>
            </p:nvSpPr>
            <p:spPr>
              <a:xfrm>
                <a:off x="159026" y="3655151"/>
                <a:ext cx="11403496" cy="9448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35698-4AA1-4C43-7901-06CD7E27EB51}"/>
                  </a:ext>
                </a:extLst>
              </p:cNvPr>
              <p:cNvSpPr txBox="1"/>
              <p:nvPr/>
            </p:nvSpPr>
            <p:spPr>
              <a:xfrm>
                <a:off x="159026" y="5391186"/>
                <a:ext cx="11403496" cy="1049711"/>
              </a:xfrm>
              <a:prstGeom prst="rect">
                <a:avLst/>
              </a:prstGeom>
              <a:noFill/>
            </p:spPr>
            <p:txBody>
              <a:bodyPr wrap="square">
                <a:spAutoFit/>
              </a:bodyPr>
              <a:lstStyle/>
              <a:p>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b="0" i="1">
                            <a:solidFill>
                              <a:srgbClr val="C00000"/>
                            </a:solidFill>
                            <a:latin typeface="Cambria Math" panose="02040503050406030204" pitchFamily="18" charset="0"/>
                          </a:rPr>
                          <m:t>𝛷</m:t>
                        </m:r>
                      </m:e>
                      <m:sub>
                        <m:r>
                          <a:rPr lang="en-US" sz="3600" b="0" i="1" smtClean="0">
                            <a:solidFill>
                              <a:srgbClr val="C00000"/>
                            </a:solidFill>
                            <a:latin typeface="Cambria Math" panose="02040503050406030204" pitchFamily="18" charset="0"/>
                          </a:rPr>
                          <m:t>𝐻</m:t>
                        </m:r>
                      </m:sub>
                    </m:sSub>
                    <m:r>
                      <a:rPr lang="en-US" sz="3600" b="0" i="1" smtClean="0">
                        <a:solidFill>
                          <a:srgbClr val="C00000"/>
                        </a:solidFill>
                        <a:latin typeface="Cambria Math" panose="02040503050406030204" pitchFamily="18" charset="0"/>
                      </a:rPr>
                      <m:t>    </m:t>
                    </m:r>
                    <m:r>
                      <a:rPr lang="en-US" sz="3600" b="0" i="1" smtClean="0">
                        <a:solidFill>
                          <a:schemeClr val="tx1"/>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1</m:t>
                            </m:r>
                          </m:e>
                        </m:acc>
                      </m:e>
                      <m:sup>
                        <m:r>
                          <a:rPr lang="en-US" sz="3600" b="0" i="1" smtClean="0">
                            <a:solidFill>
                              <a:schemeClr val="tx1"/>
                            </a:solidFill>
                            <a:latin typeface="Cambria Math" panose="02040503050406030204" pitchFamily="18" charset="0"/>
                          </a:rPr>
                          <m:t>𝑇</m:t>
                        </m:r>
                      </m:sup>
                    </m:sSup>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𝐻</m:t>
                        </m:r>
                      </m:sub>
                    </m:sSub>
                    <m:r>
                      <a:rPr lang="en-US" sz="3600" b="0" i="1" smtClean="0">
                        <a:solidFill>
                          <a:schemeClr val="tx1"/>
                        </a:solidFill>
                        <a:latin typeface="Cambria Math" panose="02040503050406030204" pitchFamily="18" charset="0"/>
                      </a:rPr>
                      <m:t>             ×         </m:t>
                    </m:r>
                    <m:sSub>
                      <m:sSubPr>
                        <m:ctrlPr>
                          <a:rPr lang="en-US" sz="3600" b="1" i="1" smtClean="0">
                            <a:solidFill>
                              <a:schemeClr val="tx1"/>
                            </a:solidFill>
                            <a:latin typeface="Cambria Math" panose="02040503050406030204" pitchFamily="18" charset="0"/>
                          </a:rPr>
                        </m:ctrlPr>
                      </m:sSubPr>
                      <m:e>
                        <m:r>
                          <a:rPr lang="en-US" sz="3600" b="1" i="0" smtClean="0">
                            <a:solidFill>
                              <a:schemeClr val="tx1"/>
                            </a:solidFill>
                            <a:latin typeface="Cambria Math" panose="02040503050406030204" pitchFamily="18" charset="0"/>
                          </a:rPr>
                          <m:t>𝚲</m:t>
                        </m:r>
                      </m:e>
                      <m:sub>
                        <m:r>
                          <a:rPr lang="en-US" sz="3600" b="1" i="1" smtClean="0">
                            <a:solidFill>
                              <a:schemeClr val="tx1"/>
                            </a:solidFill>
                            <a:latin typeface="Cambria Math" panose="02040503050406030204" pitchFamily="18" charset="0"/>
                          </a:rPr>
                          <m:t>𝑯</m:t>
                        </m:r>
                      </m:sub>
                    </m:sSub>
                    <m:r>
                      <a:rPr lang="en-US" sz="3600" b="1" i="1" smtClean="0">
                        <a:solidFill>
                          <a:schemeClr val="tx1"/>
                        </a:solidFill>
                        <a:latin typeface="Cambria Math" panose="02040503050406030204" pitchFamily="18" charset="0"/>
                      </a:rPr>
                      <m:t>           ×              </m:t>
                    </m:r>
                    <m:f>
                      <m:fPr>
                        <m:ctrlPr>
                          <a:rPr lang="en-US" sz="3600" b="1" i="1" smtClean="0">
                            <a:solidFill>
                              <a:schemeClr val="tx1"/>
                            </a:solidFill>
                            <a:latin typeface="Cambria Math" panose="02040503050406030204" pitchFamily="18" charset="0"/>
                          </a:rPr>
                        </m:ctrlPr>
                      </m:fPr>
                      <m:nu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𝐵</m:t>
                            </m:r>
                          </m:e>
                        </m:acc>
                      </m:num>
                      <m:den>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𝐾</m:t>
                            </m:r>
                          </m:e>
                          <m:sub>
                            <m:r>
                              <a:rPr lang="en-US" sz="3600" b="0" i="1" smtClean="0">
                                <a:solidFill>
                                  <a:schemeClr val="tx1"/>
                                </a:solidFill>
                                <a:latin typeface="Cambria Math" panose="02040503050406030204" pitchFamily="18" charset="0"/>
                              </a:rPr>
                              <m:t>𝐵</m:t>
                            </m:r>
                          </m:sub>
                        </m:sSub>
                      </m:den>
                    </m:f>
                  </m:oMath>
                </a14:m>
                <a:r>
                  <a:rPr lang="en-US" sz="3600" dirty="0"/>
                  <a:t> </a:t>
                </a:r>
                <a:endParaRPr lang="en-US" sz="3200" dirty="0"/>
              </a:p>
            </p:txBody>
          </p:sp>
        </mc:Choice>
        <mc:Fallback xmlns="">
          <p:sp>
            <p:nvSpPr>
              <p:cNvPr id="7" name="TextBox 6">
                <a:extLst>
                  <a:ext uri="{FF2B5EF4-FFF2-40B4-BE49-F238E27FC236}">
                    <a16:creationId xmlns:a16="http://schemas.microsoft.com/office/drawing/2014/main" id="{BA635698-4AA1-4C43-7901-06CD7E27EB51}"/>
                  </a:ext>
                </a:extLst>
              </p:cNvPr>
              <p:cNvSpPr txBox="1">
                <a:spLocks noRot="1" noChangeAspect="1" noMove="1" noResize="1" noEditPoints="1" noAdjustHandles="1" noChangeArrowheads="1" noChangeShapeType="1" noTextEdit="1"/>
              </p:cNvSpPr>
              <p:nvPr/>
            </p:nvSpPr>
            <p:spPr>
              <a:xfrm>
                <a:off x="159026" y="5391186"/>
                <a:ext cx="11403496" cy="1049711"/>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D394C3D-DCEF-8F5B-CD84-0D74113FBC32}"/>
              </a:ext>
            </a:extLst>
          </p:cNvPr>
          <p:cNvPicPr>
            <a:picLocks noChangeAspect="1"/>
          </p:cNvPicPr>
          <p:nvPr/>
        </p:nvPicPr>
        <p:blipFill>
          <a:blip r:embed="rId2"/>
          <a:srcRect l="72904" r="-540"/>
          <a:stretch/>
        </p:blipFill>
        <p:spPr>
          <a:xfrm>
            <a:off x="1464052" y="1689083"/>
            <a:ext cx="3218711" cy="1484243"/>
          </a:xfrm>
          <a:prstGeom prst="rect">
            <a:avLst/>
          </a:prstGeom>
        </p:spPr>
      </p:pic>
      <p:pic>
        <p:nvPicPr>
          <p:cNvPr id="9" name="Picture 8">
            <a:extLst>
              <a:ext uri="{FF2B5EF4-FFF2-40B4-BE49-F238E27FC236}">
                <a16:creationId xmlns:a16="http://schemas.microsoft.com/office/drawing/2014/main" id="{FA6331F1-0375-A981-08BB-AAE9221EFF61}"/>
              </a:ext>
            </a:extLst>
          </p:cNvPr>
          <p:cNvPicPr>
            <a:picLocks noChangeAspect="1"/>
          </p:cNvPicPr>
          <p:nvPr/>
        </p:nvPicPr>
        <p:blipFill>
          <a:blip r:embed="rId2"/>
          <a:srcRect l="38428" r="30111"/>
          <a:stretch/>
        </p:blipFill>
        <p:spPr>
          <a:xfrm>
            <a:off x="8116047" y="1689083"/>
            <a:ext cx="3664226" cy="1484243"/>
          </a:xfrm>
          <a:prstGeom prst="rect">
            <a:avLst/>
          </a:prstGeom>
        </p:spPr>
      </p:pic>
      <p:pic>
        <p:nvPicPr>
          <p:cNvPr id="10" name="Picture 9">
            <a:extLst>
              <a:ext uri="{FF2B5EF4-FFF2-40B4-BE49-F238E27FC236}">
                <a16:creationId xmlns:a16="http://schemas.microsoft.com/office/drawing/2014/main" id="{2AA38F6D-45A1-F040-7360-BD864B462621}"/>
              </a:ext>
            </a:extLst>
          </p:cNvPr>
          <p:cNvPicPr>
            <a:picLocks noChangeAspect="1"/>
          </p:cNvPicPr>
          <p:nvPr/>
        </p:nvPicPr>
        <p:blipFill>
          <a:blip r:embed="rId2"/>
          <a:srcRect l="11482" r="64076"/>
          <a:stretch/>
        </p:blipFill>
        <p:spPr>
          <a:xfrm>
            <a:off x="4976011" y="1689083"/>
            <a:ext cx="2846789" cy="1484243"/>
          </a:xfrm>
          <a:prstGeom prst="rect">
            <a:avLst/>
          </a:prstGeom>
        </p:spPr>
      </p:pic>
      <p:pic>
        <p:nvPicPr>
          <p:cNvPr id="11" name="Picture 10">
            <a:extLst>
              <a:ext uri="{FF2B5EF4-FFF2-40B4-BE49-F238E27FC236}">
                <a16:creationId xmlns:a16="http://schemas.microsoft.com/office/drawing/2014/main" id="{CFF60754-17F0-7B71-7069-64DD9B4D0B64}"/>
              </a:ext>
            </a:extLst>
          </p:cNvPr>
          <p:cNvPicPr>
            <a:picLocks noChangeAspect="1"/>
          </p:cNvPicPr>
          <p:nvPr/>
        </p:nvPicPr>
        <p:blipFill>
          <a:blip r:embed="rId2"/>
          <a:srcRect l="36226" r="61137"/>
          <a:stretch/>
        </p:blipFill>
        <p:spPr>
          <a:xfrm>
            <a:off x="4675824" y="1689083"/>
            <a:ext cx="307126" cy="1484243"/>
          </a:xfrm>
          <a:prstGeom prst="rect">
            <a:avLst/>
          </a:prstGeom>
        </p:spPr>
      </p:pic>
      <p:pic>
        <p:nvPicPr>
          <p:cNvPr id="13" name="Picture 12">
            <a:extLst>
              <a:ext uri="{FF2B5EF4-FFF2-40B4-BE49-F238E27FC236}">
                <a16:creationId xmlns:a16="http://schemas.microsoft.com/office/drawing/2014/main" id="{1E0114D0-5A11-30D6-DA51-27AD216610F0}"/>
              </a:ext>
            </a:extLst>
          </p:cNvPr>
          <p:cNvPicPr>
            <a:picLocks noChangeAspect="1"/>
          </p:cNvPicPr>
          <p:nvPr/>
        </p:nvPicPr>
        <p:blipFill>
          <a:blip r:embed="rId2"/>
          <a:srcRect l="36226" r="61137"/>
          <a:stretch/>
        </p:blipFill>
        <p:spPr>
          <a:xfrm>
            <a:off x="7815861" y="1689083"/>
            <a:ext cx="307126" cy="1484243"/>
          </a:xfrm>
          <a:prstGeom prst="rect">
            <a:avLst/>
          </a:prstGeom>
        </p:spPr>
      </p:pic>
    </p:spTree>
    <p:extLst>
      <p:ext uri="{BB962C8B-B14F-4D97-AF65-F5344CB8AC3E}">
        <p14:creationId xmlns:p14="http://schemas.microsoft.com/office/powerpoint/2010/main" val="3213627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4570738"/>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ℛ</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 </m:t>
                    </m:r>
                  </m:oMath>
                </a14:m>
                <a:r>
                  <a:rPr lang="en-US" sz="2000" dirty="0"/>
                  <a:t>    Pr(host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probability of surviving the extrinsic incubation period</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number of oviposition cycles w/ undeveloped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Host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Vector-host population ratio</a:t>
                </a: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4570738"/>
              </a:xfrm>
              <a:prstGeom prst="rect">
                <a:avLst/>
              </a:prstGeom>
              <a:blipFill>
                <a:blip r:embed="rId4"/>
                <a:stretch>
                  <a:fillRect l="-1026" b="-253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models of the mosquito biting process</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u="sng" dirty="0"/>
              <a:t>gonotrophic cycle duration</a:t>
            </a:r>
            <a:r>
              <a:rPr lang="en-US" sz="2400" b="1" dirty="0"/>
              <a:t>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06647237"/>
                  </p:ext>
                </p:extLst>
              </p:nvPr>
            </p:nvGraphicFramePr>
            <p:xfrm>
              <a:off x="838199" y="3806872"/>
              <a:ext cx="10664117" cy="2057147"/>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Standard:</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oMath>
                          </a14:m>
                          <a:r>
                            <a:rPr lang="en-US" sz="2600" i="1" dirty="0"/>
                            <a:t> </a:t>
                          </a:r>
                        </a:p>
                      </a:txBody>
                      <a:tcPr>
                        <a:noFill/>
                      </a:tcPr>
                    </a:tc>
                    <a:extLst>
                      <a:ext uri="{0D108BD9-81ED-4DB2-BD59-A6C34878D82A}">
                        <a16:rowId xmlns:a16="http://schemas.microsoft.com/office/drawing/2014/main" val="1839332133"/>
                      </a:ext>
                    </a:extLst>
                  </a:tr>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r>
                                <a:rPr lang="en-US" sz="2800" b="0" i="1" smtClean="0">
                                  <a:latin typeface="Cambria Math" panose="02040503050406030204" pitchFamily="18" charset="0"/>
                                </a:rPr>
                                <m:t> +</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046946728"/>
                      </a:ext>
                    </a:extLst>
                  </a:tr>
                  <a:tr h="370840">
                    <a:tc>
                      <a:txBody>
                        <a:bodyPr/>
                        <a:lstStyle/>
                        <a:p>
                          <a:r>
                            <a:rPr lang="en-US" sz="2600" b="1" dirty="0"/>
                            <a:t>General: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1" i="1" smtClean="0">
                                          <a:latin typeface="Cambria Math" panose="02040503050406030204" pitchFamily="18" charset="0"/>
                                        </a:rPr>
                                        <m:t>𝐀</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06647237"/>
                  </p:ext>
                </p:extLst>
              </p:nvPr>
            </p:nvGraphicFramePr>
            <p:xfrm>
              <a:off x="838199" y="3806872"/>
              <a:ext cx="10664117" cy="2057147"/>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59397">
                    <a:tc>
                      <a:txBody>
                        <a:bodyPr/>
                        <a:lstStyle/>
                        <a:p>
                          <a:r>
                            <a:rPr lang="en-US" sz="2600" b="1" dirty="0"/>
                            <a:t>Standard:</a:t>
                          </a:r>
                        </a:p>
                      </a:txBody>
                      <a:tcPr>
                        <a:noFill/>
                      </a:tcPr>
                    </a:tc>
                    <a:tc>
                      <a:txBody>
                        <a:bodyPr/>
                        <a:lstStyle/>
                        <a:p>
                          <a:endParaRPr lang="en-US"/>
                        </a:p>
                      </a:txBody>
                      <a:tcPr>
                        <a:blipFill>
                          <a:blip r:embed="rId3"/>
                          <a:stretch>
                            <a:fillRect l="-176961" t="-7200" r="-582353" b="-191200"/>
                          </a:stretch>
                        </a:blipFill>
                      </a:tcPr>
                    </a:tc>
                    <a:tc>
                      <a:txBody>
                        <a:bodyPr/>
                        <a:lstStyle/>
                        <a:p>
                          <a:endParaRPr lang="en-US"/>
                        </a:p>
                      </a:txBody>
                      <a:tcPr>
                        <a:blipFill>
                          <a:blip r:embed="rId3"/>
                          <a:stretch>
                            <a:fillRect l="-47639" t="-7200" r="-169" b="-191200"/>
                          </a:stretch>
                        </a:blipFill>
                      </a:tcPr>
                    </a:tc>
                    <a:extLst>
                      <a:ext uri="{0D108BD9-81ED-4DB2-BD59-A6C34878D82A}">
                        <a16:rowId xmlns:a16="http://schemas.microsoft.com/office/drawing/2014/main" val="1839332133"/>
                      </a:ext>
                    </a:extLst>
                  </a:tr>
                  <a:tr h="759397">
                    <a:tc>
                      <a:txBody>
                        <a:bodyPr/>
                        <a:lstStyle/>
                        <a:p>
                          <a:r>
                            <a:rPr lang="en-US" sz="2600" b="1" dirty="0"/>
                            <a:t>Exponential:</a:t>
                          </a:r>
                        </a:p>
                      </a:txBody>
                      <a:tcPr>
                        <a:noFill/>
                      </a:tcPr>
                    </a:tc>
                    <a:tc>
                      <a:txBody>
                        <a:bodyPr/>
                        <a:lstStyle/>
                        <a:p>
                          <a:endParaRPr lang="en-US"/>
                        </a:p>
                      </a:txBody>
                      <a:tcPr>
                        <a:blipFill>
                          <a:blip r:embed="rId3"/>
                          <a:stretch>
                            <a:fillRect l="-176961" t="-107200" r="-582353" b="-91200"/>
                          </a:stretch>
                        </a:blipFill>
                      </a:tcPr>
                    </a:tc>
                    <a:tc>
                      <a:txBody>
                        <a:bodyPr/>
                        <a:lstStyle/>
                        <a:p>
                          <a:endParaRPr lang="en-US"/>
                        </a:p>
                      </a:txBody>
                      <a:tcPr>
                        <a:blipFill>
                          <a:blip r:embed="rId3"/>
                          <a:stretch>
                            <a:fillRect l="-47639" t="-107200" r="-169" b="-91200"/>
                          </a:stretch>
                        </a:blipFill>
                      </a:tcPr>
                    </a:tc>
                    <a:extLst>
                      <a:ext uri="{0D108BD9-81ED-4DB2-BD59-A6C34878D82A}">
                        <a16:rowId xmlns:a16="http://schemas.microsoft.com/office/drawing/2014/main" val="1046946728"/>
                      </a:ext>
                    </a:extLst>
                  </a:tr>
                  <a:tr h="538353">
                    <a:tc>
                      <a:txBody>
                        <a:bodyPr/>
                        <a:lstStyle/>
                        <a:p>
                          <a:r>
                            <a:rPr lang="en-US" sz="2600" b="1" dirty="0"/>
                            <a:t>General:</a:t>
                          </a:r>
                        </a:p>
                      </a:txBody>
                      <a:tcPr>
                        <a:noFill/>
                      </a:tcPr>
                    </a:tc>
                    <a:tc>
                      <a:txBody>
                        <a:bodyPr/>
                        <a:lstStyle/>
                        <a:p>
                          <a:endParaRPr lang="en-US"/>
                        </a:p>
                      </a:txBody>
                      <a:tcPr>
                        <a:blipFill>
                          <a:blip r:embed="rId3"/>
                          <a:stretch>
                            <a:fillRect l="-176961" t="-294318" r="-582353" b="-29545"/>
                          </a:stretch>
                        </a:blipFill>
                      </a:tcPr>
                    </a:tc>
                    <a:tc>
                      <a:txBody>
                        <a:bodyPr/>
                        <a:lstStyle/>
                        <a:p>
                          <a:endParaRPr lang="en-US"/>
                        </a:p>
                      </a:txBody>
                      <a:tcPr anchor="ctr">
                        <a:blipFill>
                          <a:blip r:embed="rId3"/>
                          <a:stretch>
                            <a:fillRect l="-47639" t="-294318" r="-169" b="-29545"/>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5F3A54-D4F3-5354-726E-428E83A709DB}"/>
              </a:ext>
            </a:extLst>
          </p:cNvPr>
          <p:cNvSpPr txBox="1"/>
          <p:nvPr/>
        </p:nvSpPr>
        <p:spPr>
          <a:xfrm>
            <a:off x="1192696" y="1073426"/>
            <a:ext cx="7070034" cy="5078313"/>
          </a:xfrm>
          <a:prstGeom prst="rect">
            <a:avLst/>
          </a:prstGeom>
          <a:noFill/>
        </p:spPr>
        <p:txBody>
          <a:bodyPr wrap="square" rtlCol="0">
            <a:spAutoFit/>
          </a:bodyPr>
          <a:lstStyle/>
          <a:p>
            <a:r>
              <a:rPr lang="en-US" dirty="0"/>
              <a:t>For each model type, introduce:</a:t>
            </a:r>
          </a:p>
          <a:p>
            <a:pPr marL="342900" indent="-342900">
              <a:buAutoNum type="alphaLcPeriod"/>
            </a:pPr>
            <a:r>
              <a:rPr lang="en-US" dirty="0"/>
              <a:t>Transition rate matrix (and key parameters)</a:t>
            </a:r>
          </a:p>
          <a:p>
            <a:pPr marL="342900" indent="-342900">
              <a:buAutoNum type="alphaLcPeriod"/>
            </a:pPr>
            <a:r>
              <a:rPr lang="en-US" dirty="0"/>
              <a:t>Initial vector, alpha</a:t>
            </a:r>
          </a:p>
          <a:p>
            <a:pPr marL="342900" indent="-342900">
              <a:buAutoNum type="alphaLcPeriod"/>
            </a:pPr>
            <a:r>
              <a:rPr lang="en-US" dirty="0"/>
              <a:t>Contact rates</a:t>
            </a:r>
          </a:p>
          <a:p>
            <a:pPr marL="342900" indent="-342900">
              <a:buAutoNum type="alphaLcPeriod"/>
            </a:pPr>
            <a:r>
              <a:rPr lang="en-US" dirty="0"/>
              <a:t>Transmission probabilities</a:t>
            </a:r>
          </a:p>
          <a:p>
            <a:pPr marL="342900" indent="-342900">
              <a:buAutoNum type="alphaLcPeriod"/>
            </a:pPr>
            <a:r>
              <a:rPr lang="en-US" dirty="0"/>
              <a:t>Any special properties (i.e. how theta is determined)</a:t>
            </a:r>
          </a:p>
          <a:p>
            <a:pPr marL="342900" indent="-342900">
              <a:buAutoNum type="alphaLcPeriod"/>
            </a:pPr>
            <a:endParaRPr lang="en-US" dirty="0"/>
          </a:p>
          <a:p>
            <a:r>
              <a:rPr lang="en-US" dirty="0"/>
              <a:t>What order?</a:t>
            </a:r>
          </a:p>
          <a:p>
            <a:r>
              <a:rPr lang="en-US" dirty="0"/>
              <a:t>Maybe start with the standard model since its straightforward</a:t>
            </a:r>
          </a:p>
          <a:p>
            <a:r>
              <a:rPr lang="en-US" dirty="0"/>
              <a:t>Then move on to mechanistic since it’s the most involved and might make explaining the later ones easier</a:t>
            </a:r>
          </a:p>
          <a:p>
            <a:endParaRPr lang="en-US" dirty="0"/>
          </a:p>
          <a:p>
            <a:pPr marL="342900" indent="-342900">
              <a:buAutoNum type="arabicPeriod"/>
            </a:pPr>
            <a:r>
              <a:rPr lang="en-US" dirty="0"/>
              <a:t>Standard</a:t>
            </a:r>
          </a:p>
          <a:p>
            <a:pPr marL="342900" indent="-342900">
              <a:buAutoNum type="arabicPeriod"/>
            </a:pPr>
            <a:r>
              <a:rPr lang="en-US" dirty="0"/>
              <a:t>Mechanistic</a:t>
            </a:r>
          </a:p>
          <a:p>
            <a:pPr marL="342900" indent="-342900">
              <a:buAutoNum type="arabicPeriod"/>
            </a:pPr>
            <a:r>
              <a:rPr lang="en-US" dirty="0"/>
              <a:t>Exponential</a:t>
            </a:r>
          </a:p>
          <a:p>
            <a:pPr marL="342900" indent="-342900">
              <a:buAutoNum type="arabicPeriod"/>
            </a:pPr>
            <a:r>
              <a:rPr lang="en-US" dirty="0"/>
              <a:t>Phenomenological</a:t>
            </a:r>
          </a:p>
          <a:p>
            <a:pPr marL="342900" indent="-342900">
              <a:buAutoNum type="arabicPeriod"/>
            </a:pPr>
            <a:r>
              <a:rPr lang="en-US" dirty="0"/>
              <a:t>Empirical</a:t>
            </a:r>
          </a:p>
          <a:p>
            <a:pPr marL="342900" indent="-342900">
              <a:buAutoNum type="alphaLcPeriod"/>
            </a:pPr>
            <a:endParaRPr lang="en-US" dirty="0"/>
          </a:p>
        </p:txBody>
      </p:sp>
    </p:spTree>
    <p:extLst>
      <p:ext uri="{BB962C8B-B14F-4D97-AF65-F5344CB8AC3E}">
        <p14:creationId xmlns:p14="http://schemas.microsoft.com/office/powerpoint/2010/main" val="772211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53FC02C-EE79-4987-7C11-5B4AABF2CF8B}"/>
              </a:ext>
            </a:extLst>
          </p:cNvPr>
          <p:cNvGrpSpPr/>
          <p:nvPr/>
        </p:nvGrpSpPr>
        <p:grpSpPr>
          <a:xfrm>
            <a:off x="6353907" y="1078013"/>
            <a:ext cx="4913447" cy="5341799"/>
            <a:chOff x="5247248" y="951404"/>
            <a:chExt cx="4913447" cy="5341799"/>
          </a:xfrm>
        </p:grpSpPr>
        <p:grpSp>
          <p:nvGrpSpPr>
            <p:cNvPr id="15" name="Group 14">
              <a:extLst>
                <a:ext uri="{FF2B5EF4-FFF2-40B4-BE49-F238E27FC236}">
                  <a16:creationId xmlns:a16="http://schemas.microsoft.com/office/drawing/2014/main" id="{891380AE-BC54-64F8-8508-3EB88806B4C2}"/>
                </a:ext>
              </a:extLst>
            </p:cNvPr>
            <p:cNvGrpSpPr/>
            <p:nvPr/>
          </p:nvGrpSpPr>
          <p:grpSpPr>
            <a:xfrm>
              <a:off x="5247248" y="3626258"/>
              <a:ext cx="4892897" cy="2666945"/>
              <a:chOff x="4983904" y="3753258"/>
              <a:chExt cx="5156242" cy="2810485"/>
            </a:xfrm>
          </p:grpSpPr>
          <p:grpSp>
            <p:nvGrpSpPr>
              <p:cNvPr id="22" name="Group 21">
                <a:extLst>
                  <a:ext uri="{FF2B5EF4-FFF2-40B4-BE49-F238E27FC236}">
                    <a16:creationId xmlns:a16="http://schemas.microsoft.com/office/drawing/2014/main" id="{C86234C2-38A7-F008-92CB-427B5CF19912}"/>
                  </a:ext>
                </a:extLst>
              </p:cNvPr>
              <p:cNvGrpSpPr/>
              <p:nvPr/>
            </p:nvGrpSpPr>
            <p:grpSpPr>
              <a:xfrm>
                <a:off x="4983904" y="4169048"/>
                <a:ext cx="2465003" cy="1978905"/>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8105389" y="3753258"/>
                <a:ext cx="2034757" cy="2810485"/>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grpSp>
          <p:nvGrpSpPr>
            <p:cNvPr id="25" name="Group 24">
              <a:extLst>
                <a:ext uri="{FF2B5EF4-FFF2-40B4-BE49-F238E27FC236}">
                  <a16:creationId xmlns:a16="http://schemas.microsoft.com/office/drawing/2014/main" id="{CC763938-E6D5-0ACA-E870-62C2D5481CBE}"/>
                </a:ext>
              </a:extLst>
            </p:cNvPr>
            <p:cNvGrpSpPr/>
            <p:nvPr/>
          </p:nvGrpSpPr>
          <p:grpSpPr>
            <a:xfrm>
              <a:off x="5248298" y="951404"/>
              <a:ext cx="4912397" cy="2486299"/>
              <a:chOff x="4983904" y="824404"/>
              <a:chExt cx="5176792" cy="2620117"/>
            </a:xfrm>
          </p:grpSpPr>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4983904" y="1044530"/>
                <a:ext cx="2465003" cy="217986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8025620" y="824404"/>
                <a:ext cx="2135076" cy="2620117"/>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grpSp>
      </p:grpSp>
      <p:sp>
        <p:nvSpPr>
          <p:cNvPr id="10" name="TextBox 9">
            <a:extLst>
              <a:ext uri="{FF2B5EF4-FFF2-40B4-BE49-F238E27FC236}">
                <a16:creationId xmlns:a16="http://schemas.microsoft.com/office/drawing/2014/main" id="{711C8EF8-FF9A-2385-0FC8-65808A810C34}"/>
              </a:ext>
            </a:extLst>
          </p:cNvPr>
          <p:cNvSpPr txBox="1"/>
          <p:nvPr/>
        </p:nvSpPr>
        <p:spPr>
          <a:xfrm>
            <a:off x="77837" y="50041"/>
            <a:ext cx="12036326" cy="461665"/>
          </a:xfrm>
          <a:prstGeom prst="rect">
            <a:avLst/>
          </a:prstGeom>
          <a:noFill/>
        </p:spPr>
        <p:txBody>
          <a:bodyPr wrap="square" rtlCol="0">
            <a:spAutoFit/>
          </a:bodyPr>
          <a:lstStyle/>
          <a:p>
            <a:r>
              <a:rPr lang="en-US" sz="2400" b="1" dirty="0"/>
              <a:t>Mosquito-borne diseases comprise some of the </a:t>
            </a:r>
            <a:r>
              <a:rPr lang="en-US" sz="2400" b="1" u="sng" dirty="0"/>
              <a:t>newest</a:t>
            </a:r>
            <a:r>
              <a:rPr lang="en-US" sz="2400" b="1" dirty="0"/>
              <a:t> threats to human populations</a:t>
            </a:r>
          </a:p>
        </p:txBody>
      </p:sp>
      <p:grpSp>
        <p:nvGrpSpPr>
          <p:cNvPr id="31" name="Group 30">
            <a:extLst>
              <a:ext uri="{FF2B5EF4-FFF2-40B4-BE49-F238E27FC236}">
                <a16:creationId xmlns:a16="http://schemas.microsoft.com/office/drawing/2014/main" id="{F460884C-9644-97D5-524C-4ECD25889328}"/>
              </a:ext>
            </a:extLst>
          </p:cNvPr>
          <p:cNvGrpSpPr/>
          <p:nvPr/>
        </p:nvGrpSpPr>
        <p:grpSpPr>
          <a:xfrm>
            <a:off x="1055075" y="734915"/>
            <a:ext cx="4387823" cy="5828959"/>
            <a:chOff x="187568" y="692197"/>
            <a:chExt cx="4387823" cy="5828959"/>
          </a:xfrm>
        </p:grpSpPr>
        <p:grpSp>
          <p:nvGrpSpPr>
            <p:cNvPr id="27" name="Group 26">
              <a:extLst>
                <a:ext uri="{FF2B5EF4-FFF2-40B4-BE49-F238E27FC236}">
                  <a16:creationId xmlns:a16="http://schemas.microsoft.com/office/drawing/2014/main" id="{D4B0CE37-45E8-B143-2C11-5D9BB4A162C1}"/>
                </a:ext>
              </a:extLst>
            </p:cNvPr>
            <p:cNvGrpSpPr/>
            <p:nvPr/>
          </p:nvGrpSpPr>
          <p:grpSpPr>
            <a:xfrm>
              <a:off x="187568" y="1549878"/>
              <a:ext cx="4387823" cy="4971278"/>
              <a:chOff x="193318" y="472894"/>
              <a:chExt cx="3168255" cy="3589542"/>
            </a:xfrm>
          </p:grpSpPr>
          <p:pic>
            <p:nvPicPr>
              <p:cNvPr id="28" name="Content Placeholder 5">
                <a:extLst>
                  <a:ext uri="{FF2B5EF4-FFF2-40B4-BE49-F238E27FC236}">
                    <a16:creationId xmlns:a16="http://schemas.microsoft.com/office/drawing/2014/main" id="{74D21317-E84A-851B-41B3-DF0A8BD4AED8}"/>
                  </a:ext>
                </a:extLst>
              </p:cNvPr>
              <p:cNvPicPr>
                <a:picLocks noChangeAspect="1"/>
              </p:cNvPicPr>
              <p:nvPr/>
            </p:nvPicPr>
            <p:blipFill>
              <a:blip r:embed="rId7"/>
              <a:stretch>
                <a:fillRect/>
              </a:stretch>
            </p:blipFill>
            <p:spPr>
              <a:xfrm>
                <a:off x="193318" y="472894"/>
                <a:ext cx="3168255" cy="3288951"/>
              </a:xfrm>
              <a:prstGeom prst="rect">
                <a:avLst/>
              </a:prstGeom>
            </p:spPr>
          </p:pic>
          <p:sp>
            <p:nvSpPr>
              <p:cNvPr id="30" name="TextBox 29">
                <a:extLst>
                  <a:ext uri="{FF2B5EF4-FFF2-40B4-BE49-F238E27FC236}">
                    <a16:creationId xmlns:a16="http://schemas.microsoft.com/office/drawing/2014/main" id="{41AE111B-49B8-EA6C-1182-0DAE09A6E88B}"/>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sp>
          <p:nvSpPr>
            <p:cNvPr id="29" name="TextBox 28">
              <a:extLst>
                <a:ext uri="{FF2B5EF4-FFF2-40B4-BE49-F238E27FC236}">
                  <a16:creationId xmlns:a16="http://schemas.microsoft.com/office/drawing/2014/main" id="{06CE3795-32A9-C2E9-97D8-1B6F55C09D35}"/>
                </a:ext>
              </a:extLst>
            </p:cNvPr>
            <p:cNvSpPr txBox="1"/>
            <p:nvPr/>
          </p:nvSpPr>
          <p:spPr>
            <a:xfrm>
              <a:off x="187568" y="692197"/>
              <a:ext cx="4239065" cy="923330"/>
            </a:xfrm>
            <a:prstGeom prst="rect">
              <a:avLst/>
            </a:prstGeom>
            <a:noFill/>
          </p:spPr>
          <p:txBody>
            <a:bodyPr wrap="square">
              <a:spAutoFit/>
            </a:bodyPr>
            <a:lstStyle/>
            <a:p>
              <a:r>
                <a:rPr lang="en-US" sz="1800" dirty="0"/>
                <a:t>Over </a:t>
              </a:r>
              <a:r>
                <a:rPr lang="en-US" sz="1800" b="1" dirty="0"/>
                <a:t>25% </a:t>
              </a:r>
              <a:r>
                <a:rPr lang="en-US" sz="1800" dirty="0"/>
                <a:t>of recent emerging infectious disease outbreaks were due to </a:t>
              </a:r>
              <a:r>
                <a:rPr lang="en-US" sz="1800" b="1" u="sng" dirty="0"/>
                <a:t>mosquito-borne zoonotic pathogens</a:t>
              </a:r>
              <a:r>
                <a:rPr lang="en-US" sz="1800" b="1" dirty="0"/>
                <a:t> </a:t>
              </a:r>
              <a:endParaRPr lang="en-US" sz="1800" dirty="0"/>
            </a:p>
          </p:txBody>
        </p:sp>
      </p:grpSp>
    </p:spTree>
    <p:extLst>
      <p:ext uri="{BB962C8B-B14F-4D97-AF65-F5344CB8AC3E}">
        <p14:creationId xmlns:p14="http://schemas.microsoft.com/office/powerpoint/2010/main" val="2348482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F3CE-4ABF-8501-C371-769787D64A94}"/>
              </a:ext>
            </a:extLst>
          </p:cNvPr>
          <p:cNvSpPr>
            <a:spLocks noGrp="1"/>
          </p:cNvSpPr>
          <p:nvPr>
            <p:ph type="title"/>
          </p:nvPr>
        </p:nvSpPr>
        <p:spPr>
          <a:xfrm>
            <a:off x="0" y="0"/>
            <a:ext cx="4572000" cy="1325563"/>
          </a:xfrm>
          <a:solidFill>
            <a:srgbClr val="7570B3"/>
          </a:solidFill>
        </p:spPr>
        <p:txBody>
          <a:bodyPr/>
          <a:lstStyle/>
          <a:p>
            <a:r>
              <a:rPr lang="en-US" dirty="0"/>
              <a:t>Mechanistic</a:t>
            </a:r>
          </a:p>
        </p:txBody>
      </p:sp>
      <p:grpSp>
        <p:nvGrpSpPr>
          <p:cNvPr id="8" name="Group 7">
            <a:extLst>
              <a:ext uri="{FF2B5EF4-FFF2-40B4-BE49-F238E27FC236}">
                <a16:creationId xmlns:a16="http://schemas.microsoft.com/office/drawing/2014/main" id="{553375C8-FD9C-6A6E-34BB-5513F6DB50A9}"/>
              </a:ext>
            </a:extLst>
          </p:cNvPr>
          <p:cNvGrpSpPr/>
          <p:nvPr/>
        </p:nvGrpSpPr>
        <p:grpSpPr>
          <a:xfrm>
            <a:off x="0" y="2336877"/>
            <a:ext cx="5563213" cy="1877493"/>
            <a:chOff x="3294514" y="2336877"/>
            <a:chExt cx="5563213" cy="1877493"/>
          </a:xfrm>
        </p:grpSpPr>
        <p:pic>
          <p:nvPicPr>
            <p:cNvPr id="5" name="Picture 4">
              <a:extLst>
                <a:ext uri="{FF2B5EF4-FFF2-40B4-BE49-F238E27FC236}">
                  <a16:creationId xmlns:a16="http://schemas.microsoft.com/office/drawing/2014/main" id="{15BB3EE4-753B-F707-4209-76BE1F8AF455}"/>
                </a:ext>
              </a:extLst>
            </p:cNvPr>
            <p:cNvPicPr>
              <a:picLocks noChangeAspect="1"/>
            </p:cNvPicPr>
            <p:nvPr/>
          </p:nvPicPr>
          <p:blipFill>
            <a:blip r:embed="rId2"/>
            <a:stretch>
              <a:fillRect/>
            </a:stretch>
          </p:blipFill>
          <p:spPr>
            <a:xfrm>
              <a:off x="3294514" y="2643630"/>
              <a:ext cx="5563213" cy="1570740"/>
            </a:xfrm>
            <a:prstGeom prst="rect">
              <a:avLst/>
            </a:prstGeom>
          </p:spPr>
        </p:pic>
        <p:pic>
          <p:nvPicPr>
            <p:cNvPr id="7" name="Picture 6">
              <a:extLst>
                <a:ext uri="{FF2B5EF4-FFF2-40B4-BE49-F238E27FC236}">
                  <a16:creationId xmlns:a16="http://schemas.microsoft.com/office/drawing/2014/main" id="{90285E89-06B4-407F-1AA4-E7F9AA8B7B7B}"/>
                </a:ext>
              </a:extLst>
            </p:cNvPr>
            <p:cNvPicPr>
              <a:picLocks noChangeAspect="1"/>
            </p:cNvPicPr>
            <p:nvPr/>
          </p:nvPicPr>
          <p:blipFill>
            <a:blip r:embed="rId3"/>
            <a:srcRect l="7363" t="16721"/>
            <a:stretch/>
          </p:blipFill>
          <p:spPr>
            <a:xfrm>
              <a:off x="3294514" y="2336877"/>
              <a:ext cx="1223691" cy="306753"/>
            </a:xfrm>
            <a:prstGeom prst="rect">
              <a:avLst/>
            </a:prstGeom>
          </p:spPr>
        </p:pic>
      </p:grpSp>
      <p:pic>
        <p:nvPicPr>
          <p:cNvPr id="10" name="Picture 9">
            <a:extLst>
              <a:ext uri="{FF2B5EF4-FFF2-40B4-BE49-F238E27FC236}">
                <a16:creationId xmlns:a16="http://schemas.microsoft.com/office/drawing/2014/main" id="{7C051CC8-6AD5-F045-B325-C4DEE42DCD05}"/>
              </a:ext>
            </a:extLst>
          </p:cNvPr>
          <p:cNvPicPr>
            <a:picLocks noChangeAspect="1"/>
          </p:cNvPicPr>
          <p:nvPr/>
        </p:nvPicPr>
        <p:blipFill>
          <a:blip r:embed="rId4"/>
          <a:srcRect b="51922"/>
          <a:stretch/>
        </p:blipFill>
        <p:spPr>
          <a:xfrm>
            <a:off x="6538759" y="4214370"/>
            <a:ext cx="4885805" cy="1740376"/>
          </a:xfrm>
          <a:prstGeom prst="rect">
            <a:avLst/>
          </a:prstGeom>
        </p:spPr>
      </p:pic>
      <p:pic>
        <p:nvPicPr>
          <p:cNvPr id="11" name="Picture 10">
            <a:extLst>
              <a:ext uri="{FF2B5EF4-FFF2-40B4-BE49-F238E27FC236}">
                <a16:creationId xmlns:a16="http://schemas.microsoft.com/office/drawing/2014/main" id="{DA738449-0F10-CAE1-D31F-CE4F83FAFE40}"/>
              </a:ext>
            </a:extLst>
          </p:cNvPr>
          <p:cNvPicPr>
            <a:picLocks noChangeAspect="1"/>
          </p:cNvPicPr>
          <p:nvPr/>
        </p:nvPicPr>
        <p:blipFill>
          <a:blip r:embed="rId4"/>
          <a:srcRect t="55400"/>
          <a:stretch/>
        </p:blipFill>
        <p:spPr>
          <a:xfrm>
            <a:off x="6421612" y="2336877"/>
            <a:ext cx="4885805" cy="1614479"/>
          </a:xfrm>
          <a:prstGeom prst="rect">
            <a:avLst/>
          </a:prstGeom>
        </p:spPr>
      </p:pic>
    </p:spTree>
    <p:extLst>
      <p:ext uri="{BB962C8B-B14F-4D97-AF65-F5344CB8AC3E}">
        <p14:creationId xmlns:p14="http://schemas.microsoft.com/office/powerpoint/2010/main" val="3265309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5640B-5717-AEEF-B568-0A8EACB4E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1DE1E-C7BA-8E47-25F5-B07D17D795CC}"/>
              </a:ext>
            </a:extLst>
          </p:cNvPr>
          <p:cNvSpPr>
            <a:spLocks noGrp="1"/>
          </p:cNvSpPr>
          <p:nvPr>
            <p:ph type="title"/>
          </p:nvPr>
        </p:nvSpPr>
        <p:spPr>
          <a:xfrm>
            <a:off x="0" y="0"/>
            <a:ext cx="4572000" cy="1325563"/>
          </a:xfrm>
          <a:solidFill>
            <a:srgbClr val="1B9E77"/>
          </a:solidFill>
        </p:spPr>
        <p:txBody>
          <a:bodyPr/>
          <a:lstStyle/>
          <a:p>
            <a:r>
              <a:rPr lang="en-US" dirty="0"/>
              <a:t>Empirical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4EBD42-D593-0F41-EEFA-D344EB730912}"/>
                  </a:ext>
                </a:extLst>
              </p:cNvPr>
              <p:cNvSpPr txBox="1"/>
              <p:nvPr/>
            </p:nvSpPr>
            <p:spPr>
              <a:xfrm>
                <a:off x="1106556" y="2435087"/>
                <a:ext cx="6804992" cy="553998"/>
              </a:xfrm>
              <a:prstGeom prst="rect">
                <a:avLst/>
              </a:prstGeom>
              <a:noFill/>
            </p:spPr>
            <p:txBody>
              <a:bodyPr wrap="square" lIns="0" tIns="0" rIns="0" bIns="0" rtlCol="0">
                <a:spAutoFit/>
              </a:bodyPr>
              <a:lstStyle/>
              <a:p>
                <a14:m>
                  <m:oMath xmlns:m="http://schemas.openxmlformats.org/officeDocument/2006/math">
                    <m:r>
                      <a:rPr lang="en-US" b="1" i="1" smtClean="0">
                        <a:latin typeface="Cambria Math" panose="02040503050406030204" pitchFamily="18" charset="0"/>
                      </a:rPr>
                      <m:t>𝑨</m:t>
                    </m:r>
                  </m:oMath>
                </a14:m>
                <a:r>
                  <a:rPr lang="en-US" b="1" dirty="0"/>
                  <a:t> </a:t>
                </a:r>
                <a:r>
                  <a:rPr lang="en-US" dirty="0"/>
                  <a:t>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r>
                      <a:rPr lang="en-US" b="0" i="1" dirty="0" smtClean="0">
                        <a:latin typeface="Cambria Math" panose="02040503050406030204" pitchFamily="18" charset="0"/>
                      </a:rPr>
                      <m:t> </m:t>
                    </m:r>
                    <m:r>
                      <a:rPr lang="en-US" b="0" i="1" smtClean="0">
                        <a:latin typeface="Cambria Math" panose="02040503050406030204" pitchFamily="18" charset="0"/>
                      </a:rPr>
                      <m:t> </m:t>
                    </m:r>
                  </m:oMath>
                </a14:m>
                <a:r>
                  <a:rPr lang="en-US" dirty="0"/>
                  <a:t>are fit to toy data representing empirically measured gonotrophic cycle durations that follow a log-normal distribution</a:t>
                </a:r>
              </a:p>
            </p:txBody>
          </p:sp>
        </mc:Choice>
        <mc:Fallback xmlns="">
          <p:sp>
            <p:nvSpPr>
              <p:cNvPr id="3" name="TextBox 2">
                <a:extLst>
                  <a:ext uri="{FF2B5EF4-FFF2-40B4-BE49-F238E27FC236}">
                    <a16:creationId xmlns:a16="http://schemas.microsoft.com/office/drawing/2014/main" id="{0C4EBD42-D593-0F41-EEFA-D344EB730912}"/>
                  </a:ext>
                </a:extLst>
              </p:cNvPr>
              <p:cNvSpPr txBox="1">
                <a:spLocks noRot="1" noChangeAspect="1" noMove="1" noResize="1" noEditPoints="1" noAdjustHandles="1" noChangeArrowheads="1" noChangeShapeType="1" noTextEdit="1"/>
              </p:cNvSpPr>
              <p:nvPr/>
            </p:nvSpPr>
            <p:spPr>
              <a:xfrm>
                <a:off x="1106556" y="2435087"/>
                <a:ext cx="6804992" cy="553998"/>
              </a:xfrm>
              <a:prstGeom prst="rect">
                <a:avLst/>
              </a:prstGeom>
              <a:blipFill>
                <a:blip r:embed="rId2"/>
                <a:stretch>
                  <a:fillRect l="-2151" t="-23077" b="-263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24720E-BBAF-A175-5994-8F657141E331}"/>
              </a:ext>
            </a:extLst>
          </p:cNvPr>
          <p:cNvPicPr>
            <a:picLocks noChangeAspect="1"/>
          </p:cNvPicPr>
          <p:nvPr/>
        </p:nvPicPr>
        <p:blipFill>
          <a:blip r:embed="rId3"/>
          <a:stretch>
            <a:fillRect/>
          </a:stretch>
        </p:blipFill>
        <p:spPr>
          <a:xfrm>
            <a:off x="1106556" y="5026779"/>
            <a:ext cx="4293073" cy="419146"/>
          </a:xfrm>
          <a:prstGeom prst="rect">
            <a:avLst/>
          </a:prstGeom>
        </p:spPr>
      </p:pic>
      <p:pic>
        <p:nvPicPr>
          <p:cNvPr id="7" name="Picture 6">
            <a:extLst>
              <a:ext uri="{FF2B5EF4-FFF2-40B4-BE49-F238E27FC236}">
                <a16:creationId xmlns:a16="http://schemas.microsoft.com/office/drawing/2014/main" id="{CCAD0596-9A18-E5B5-DD1D-E7C00A690223}"/>
              </a:ext>
            </a:extLst>
          </p:cNvPr>
          <p:cNvPicPr>
            <a:picLocks noChangeAspect="1"/>
          </p:cNvPicPr>
          <p:nvPr/>
        </p:nvPicPr>
        <p:blipFill>
          <a:blip r:embed="rId4"/>
          <a:stretch>
            <a:fillRect/>
          </a:stretch>
        </p:blipFill>
        <p:spPr>
          <a:xfrm>
            <a:off x="1106556" y="3832229"/>
            <a:ext cx="1016112" cy="351405"/>
          </a:xfrm>
          <a:prstGeom prst="rect">
            <a:avLst/>
          </a:prstGeom>
        </p:spPr>
      </p:pic>
      <p:pic>
        <p:nvPicPr>
          <p:cNvPr id="9" name="Picture 8">
            <a:extLst>
              <a:ext uri="{FF2B5EF4-FFF2-40B4-BE49-F238E27FC236}">
                <a16:creationId xmlns:a16="http://schemas.microsoft.com/office/drawing/2014/main" id="{91A28295-C3A8-520E-E404-F5314406F645}"/>
              </a:ext>
            </a:extLst>
          </p:cNvPr>
          <p:cNvPicPr>
            <a:picLocks noChangeAspect="1"/>
          </p:cNvPicPr>
          <p:nvPr/>
        </p:nvPicPr>
        <p:blipFill>
          <a:blip r:embed="rId5"/>
          <a:srcRect t="11703" b="-1"/>
          <a:stretch/>
        </p:blipFill>
        <p:spPr>
          <a:xfrm>
            <a:off x="2403116" y="3832229"/>
            <a:ext cx="952605" cy="351405"/>
          </a:xfrm>
          <a:prstGeom prst="rect">
            <a:avLst/>
          </a:prstGeom>
        </p:spPr>
      </p:pic>
    </p:spTree>
    <p:extLst>
      <p:ext uri="{BB962C8B-B14F-4D97-AF65-F5344CB8AC3E}">
        <p14:creationId xmlns:p14="http://schemas.microsoft.com/office/powerpoint/2010/main" val="104066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295F-5F84-B62C-ABF7-47B6B1593D6E}"/>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05D7898C-98AC-0BB6-ADF7-38640DD8D57C}"/>
              </a:ext>
            </a:extLst>
          </p:cNvPr>
          <p:cNvGrpSpPr/>
          <p:nvPr/>
        </p:nvGrpSpPr>
        <p:grpSpPr>
          <a:xfrm>
            <a:off x="762936" y="1392703"/>
            <a:ext cx="9955888" cy="4892096"/>
            <a:chOff x="5564708" y="3457877"/>
            <a:chExt cx="6118260" cy="3006373"/>
          </a:xfrm>
        </p:grpSpPr>
        <p:grpSp>
          <p:nvGrpSpPr>
            <p:cNvPr id="15" name="Group 14">
              <a:extLst>
                <a:ext uri="{FF2B5EF4-FFF2-40B4-BE49-F238E27FC236}">
                  <a16:creationId xmlns:a16="http://schemas.microsoft.com/office/drawing/2014/main" id="{C7654E7C-1D6D-8536-4E76-D12174525415}"/>
                </a:ext>
              </a:extLst>
            </p:cNvPr>
            <p:cNvGrpSpPr/>
            <p:nvPr/>
          </p:nvGrpSpPr>
          <p:grpSpPr>
            <a:xfrm>
              <a:off x="5564708" y="3457877"/>
              <a:ext cx="6118260" cy="2158515"/>
              <a:chOff x="5184095" y="2905465"/>
              <a:chExt cx="7128516" cy="2514932"/>
            </a:xfrm>
          </p:grpSpPr>
          <p:pic>
            <p:nvPicPr>
              <p:cNvPr id="12" name="Picture 11">
                <a:extLst>
                  <a:ext uri="{FF2B5EF4-FFF2-40B4-BE49-F238E27FC236}">
                    <a16:creationId xmlns:a16="http://schemas.microsoft.com/office/drawing/2014/main" id="{2C0131D1-7CF7-C2E0-9657-D40E686EDCCB}"/>
                  </a:ext>
                </a:extLst>
              </p:cNvPr>
              <p:cNvPicPr>
                <a:picLocks noChangeAspect="1"/>
              </p:cNvPicPr>
              <p:nvPr/>
            </p:nvPicPr>
            <p:blipFill>
              <a:blip r:embed="rId3"/>
              <a:srcRect t="19077" r="83145" b="16148"/>
              <a:stretch/>
            </p:blipFill>
            <p:spPr>
              <a:xfrm>
                <a:off x="5184095" y="2905465"/>
                <a:ext cx="911905" cy="2511120"/>
              </a:xfrm>
              <a:prstGeom prst="rect">
                <a:avLst/>
              </a:prstGeom>
            </p:spPr>
          </p:pic>
          <p:pic>
            <p:nvPicPr>
              <p:cNvPr id="14" name="Picture 13">
                <a:extLst>
                  <a:ext uri="{FF2B5EF4-FFF2-40B4-BE49-F238E27FC236}">
                    <a16:creationId xmlns:a16="http://schemas.microsoft.com/office/drawing/2014/main" id="{3CFB0697-8BE1-4188-9061-A1AC7D140343}"/>
                  </a:ext>
                </a:extLst>
              </p:cNvPr>
              <p:cNvPicPr>
                <a:picLocks noChangeAspect="1"/>
              </p:cNvPicPr>
              <p:nvPr/>
            </p:nvPicPr>
            <p:blipFill>
              <a:blip r:embed="rId3"/>
              <a:srcRect l="17026" t="3694" r="955" b="50000"/>
              <a:stretch/>
            </p:blipFill>
            <p:spPr>
              <a:xfrm>
                <a:off x="6096000" y="2905465"/>
                <a:ext cx="6216611" cy="2514932"/>
              </a:xfrm>
              <a:prstGeom prst="rect">
                <a:avLst/>
              </a:prstGeom>
            </p:spPr>
          </p:pic>
        </p:grpSp>
        <p:sp>
          <p:nvSpPr>
            <p:cNvPr id="25" name="TextBox 24">
              <a:extLst>
                <a:ext uri="{FF2B5EF4-FFF2-40B4-BE49-F238E27FC236}">
                  <a16:creationId xmlns:a16="http://schemas.microsoft.com/office/drawing/2014/main" id="{B7388BDB-0628-1D18-B1FB-909BE7ACD3C8}"/>
                </a:ext>
              </a:extLst>
            </p:cNvPr>
            <p:cNvSpPr txBox="1"/>
            <p:nvPr/>
          </p:nvSpPr>
          <p:spPr>
            <a:xfrm>
              <a:off x="5564708" y="5613120"/>
              <a:ext cx="6118260" cy="851130"/>
            </a:xfrm>
            <a:prstGeom prst="rect">
              <a:avLst/>
            </a:prstGeom>
            <a:noFill/>
          </p:spPr>
          <p:txBody>
            <a:bodyPr wrap="square" rtlCol="0">
              <a:spAutoFit/>
            </a:bodyPr>
            <a:lstStyle/>
            <a:p>
              <a:r>
                <a:rPr lang="en-US" dirty="0"/>
                <a:t>Regional increases in the population at risk (in millions) for transmission of Zika by 2050</a:t>
              </a:r>
              <a:br>
                <a:rPr lang="en-US" sz="1400" dirty="0"/>
              </a:br>
              <a:br>
                <a:rPr lang="en-US" sz="1400" dirty="0"/>
              </a:br>
              <a:endParaRPr lang="en-US" sz="1400" dirty="0"/>
            </a:p>
            <a:p>
              <a:r>
                <a:rPr lang="en-US" sz="1200" dirty="0"/>
                <a:t>Ryan, S., et al. 2021. </a:t>
              </a:r>
              <a:r>
                <a:rPr lang="en-US" sz="1200" b="1" dirty="0"/>
                <a:t>Warming Temperatures Could Expose More than 1.3 Billion New People to Zika Virus Risk by 2050</a:t>
              </a:r>
              <a:r>
                <a:rPr lang="en-US" sz="1200" dirty="0"/>
                <a:t>. Global Change Biology 27 (1): 84–93. </a:t>
              </a:r>
            </a:p>
            <a:p>
              <a:endParaRPr lang="en-US" sz="1400" dirty="0"/>
            </a:p>
          </p:txBody>
        </p:sp>
      </p:grpSp>
      <p:sp>
        <p:nvSpPr>
          <p:cNvPr id="30" name="TextBox 29">
            <a:extLst>
              <a:ext uri="{FF2B5EF4-FFF2-40B4-BE49-F238E27FC236}">
                <a16:creationId xmlns:a16="http://schemas.microsoft.com/office/drawing/2014/main" id="{99BC8F13-8390-A510-1F02-340A3921E82E}"/>
              </a:ext>
            </a:extLst>
          </p:cNvPr>
          <p:cNvSpPr txBox="1"/>
          <p:nvPr/>
        </p:nvSpPr>
        <p:spPr>
          <a:xfrm>
            <a:off x="120510" y="380840"/>
            <a:ext cx="11794825" cy="384721"/>
          </a:xfrm>
          <a:prstGeom prst="rect">
            <a:avLst/>
          </a:prstGeom>
          <a:noFill/>
        </p:spPr>
        <p:txBody>
          <a:bodyPr wrap="square">
            <a:spAutoFit/>
          </a:bodyPr>
          <a:lstStyle/>
          <a:p>
            <a:r>
              <a:rPr lang="en-US" sz="1900" b="1" dirty="0"/>
              <a:t>The risk of mosquito-borne disease outbreaks </a:t>
            </a:r>
            <a:r>
              <a:rPr lang="en-US" sz="1900" b="1" u="sng" dirty="0"/>
              <a:t>will substantially increase</a:t>
            </a:r>
            <a:r>
              <a:rPr lang="en-US" sz="1900" b="1" dirty="0"/>
              <a:t> due to global climate change</a:t>
            </a:r>
          </a:p>
        </p:txBody>
      </p:sp>
    </p:spTree>
    <p:extLst>
      <p:ext uri="{BB962C8B-B14F-4D97-AF65-F5344CB8AC3E}">
        <p14:creationId xmlns:p14="http://schemas.microsoft.com/office/powerpoint/2010/main" val="36309880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2B01E-9531-6116-01CC-D851E04B2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987B2-C68E-AF8E-6DD4-6F6C25E819A4}"/>
              </a:ext>
            </a:extLst>
          </p:cNvPr>
          <p:cNvSpPr>
            <a:spLocks noGrp="1"/>
          </p:cNvSpPr>
          <p:nvPr>
            <p:ph type="title"/>
          </p:nvPr>
        </p:nvSpPr>
        <p:spPr>
          <a:xfrm>
            <a:off x="0" y="0"/>
            <a:ext cx="4572000" cy="1325563"/>
          </a:xfrm>
          <a:solidFill>
            <a:srgbClr val="D95F02"/>
          </a:solidFill>
        </p:spPr>
        <p:txBody>
          <a:bodyPr/>
          <a:lstStyle/>
          <a:p>
            <a:r>
              <a:rPr lang="en-US" dirty="0"/>
              <a:t>Phenomenological</a:t>
            </a:r>
          </a:p>
        </p:txBody>
      </p:sp>
      <p:pic>
        <p:nvPicPr>
          <p:cNvPr id="4" name="Picture 3">
            <a:extLst>
              <a:ext uri="{FF2B5EF4-FFF2-40B4-BE49-F238E27FC236}">
                <a16:creationId xmlns:a16="http://schemas.microsoft.com/office/drawing/2014/main" id="{59535EBB-54B8-82ED-C58E-EE97A068EE60}"/>
              </a:ext>
            </a:extLst>
          </p:cNvPr>
          <p:cNvPicPr>
            <a:picLocks noChangeAspect="1"/>
          </p:cNvPicPr>
          <p:nvPr/>
        </p:nvPicPr>
        <p:blipFill>
          <a:blip r:embed="rId2"/>
          <a:stretch>
            <a:fillRect/>
          </a:stretch>
        </p:blipFill>
        <p:spPr>
          <a:xfrm>
            <a:off x="876766" y="1782842"/>
            <a:ext cx="4885805" cy="2311655"/>
          </a:xfrm>
          <a:prstGeom prst="rect">
            <a:avLst/>
          </a:prstGeom>
        </p:spPr>
      </p:pic>
      <p:pic>
        <p:nvPicPr>
          <p:cNvPr id="6" name="Picture 5">
            <a:extLst>
              <a:ext uri="{FF2B5EF4-FFF2-40B4-BE49-F238E27FC236}">
                <a16:creationId xmlns:a16="http://schemas.microsoft.com/office/drawing/2014/main" id="{45E19C63-0EF1-098C-571C-E01B746652CE}"/>
              </a:ext>
            </a:extLst>
          </p:cNvPr>
          <p:cNvPicPr>
            <a:picLocks noChangeAspect="1"/>
          </p:cNvPicPr>
          <p:nvPr/>
        </p:nvPicPr>
        <p:blipFill>
          <a:blip r:embed="rId3"/>
          <a:stretch>
            <a:fillRect/>
          </a:stretch>
        </p:blipFill>
        <p:spPr>
          <a:xfrm>
            <a:off x="876766" y="4619923"/>
            <a:ext cx="2447136" cy="427614"/>
          </a:xfrm>
          <a:prstGeom prst="rect">
            <a:avLst/>
          </a:prstGeom>
        </p:spPr>
      </p:pic>
      <p:pic>
        <p:nvPicPr>
          <p:cNvPr id="8" name="Picture 7">
            <a:extLst>
              <a:ext uri="{FF2B5EF4-FFF2-40B4-BE49-F238E27FC236}">
                <a16:creationId xmlns:a16="http://schemas.microsoft.com/office/drawing/2014/main" id="{344CC099-46B0-0897-059B-E7496AE8CD3A}"/>
              </a:ext>
            </a:extLst>
          </p:cNvPr>
          <p:cNvPicPr>
            <a:picLocks noChangeAspect="1"/>
          </p:cNvPicPr>
          <p:nvPr/>
        </p:nvPicPr>
        <p:blipFill>
          <a:blip r:embed="rId4"/>
          <a:srcRect t="35662"/>
          <a:stretch/>
        </p:blipFill>
        <p:spPr>
          <a:xfrm>
            <a:off x="876766" y="5572963"/>
            <a:ext cx="4000941" cy="280564"/>
          </a:xfrm>
          <a:prstGeom prst="rect">
            <a:avLst/>
          </a:prstGeom>
        </p:spPr>
      </p:pic>
    </p:spTree>
    <p:extLst>
      <p:ext uri="{BB962C8B-B14F-4D97-AF65-F5344CB8AC3E}">
        <p14:creationId xmlns:p14="http://schemas.microsoft.com/office/powerpoint/2010/main" val="294722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screen&#10;&#10;AI-generated content may be incorrect.">
            <a:extLst>
              <a:ext uri="{FF2B5EF4-FFF2-40B4-BE49-F238E27FC236}">
                <a16:creationId xmlns:a16="http://schemas.microsoft.com/office/drawing/2014/main" id="{C135FAA1-AD31-5FB5-D585-5EBDFBD84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1683379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55C58-6192-4401-2783-B8C427988143}"/>
            </a:ext>
          </a:extLst>
        </p:cNvPr>
        <p:cNvGrpSpPr/>
        <p:nvPr/>
      </p:nvGrpSpPr>
      <p:grpSpPr>
        <a:xfrm>
          <a:off x="0" y="0"/>
          <a:ext cx="0" cy="0"/>
          <a:chOff x="0" y="0"/>
          <a:chExt cx="0" cy="0"/>
        </a:xfrm>
      </p:grpSpPr>
      <p:pic>
        <p:nvPicPr>
          <p:cNvPr id="3" name="Picture 2" descr="A screen shot of a graph&#10;&#10;AI-generated content may be incorrect.">
            <a:extLst>
              <a:ext uri="{FF2B5EF4-FFF2-40B4-BE49-F238E27FC236}">
                <a16:creationId xmlns:a16="http://schemas.microsoft.com/office/drawing/2014/main" id="{34DF7D87-EBED-9E1F-0D88-48D5E74EB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1057398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D9A1-36D1-B1F0-1FED-3A08FD9B51EA}"/>
            </a:ext>
          </a:extLst>
        </p:cNvPr>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07C7BE93-F0D2-1DC0-C05C-4104A087F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42525403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white line&#10;&#10;AI-generated content may be incorrect.">
            <a:extLst>
              <a:ext uri="{FF2B5EF4-FFF2-40B4-BE49-F238E27FC236}">
                <a16:creationId xmlns:a16="http://schemas.microsoft.com/office/drawing/2014/main" id="{A17C2877-2886-9892-2061-8AC1E09FE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866765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00BE-1CD0-04CB-9D79-FDB8C11B1A4D}"/>
            </a:ext>
          </a:extLst>
        </p:cNvPr>
        <p:cNvGrpSpPr/>
        <p:nvPr/>
      </p:nvGrpSpPr>
      <p:grpSpPr>
        <a:xfrm>
          <a:off x="0" y="0"/>
          <a:ext cx="0" cy="0"/>
          <a:chOff x="0" y="0"/>
          <a:chExt cx="0" cy="0"/>
        </a:xfrm>
      </p:grpSpPr>
      <p:pic>
        <p:nvPicPr>
          <p:cNvPr id="3" name="Picture 2" descr="A black background with a white line&#10;&#10;AI-generated content may be incorrect.">
            <a:extLst>
              <a:ext uri="{FF2B5EF4-FFF2-40B4-BE49-F238E27FC236}">
                <a16:creationId xmlns:a16="http://schemas.microsoft.com/office/drawing/2014/main" id="{52B31B9B-F116-32B8-86E4-FBDEDE64F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3487533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1CD6-684D-1393-8AA4-7B36F87DA95F}"/>
            </a:ext>
          </a:extLst>
        </p:cNvPr>
        <p:cNvGrpSpPr/>
        <p:nvPr/>
      </p:nvGrpSpPr>
      <p:grpSpPr>
        <a:xfrm>
          <a:off x="0" y="0"/>
          <a:ext cx="0" cy="0"/>
          <a:chOff x="0" y="0"/>
          <a:chExt cx="0" cy="0"/>
        </a:xfrm>
      </p:grpSpPr>
      <p:pic>
        <p:nvPicPr>
          <p:cNvPr id="3" name="Picture 2" descr="A line with a curved line&#10;&#10;AI-generated content may be incorrect.">
            <a:extLst>
              <a:ext uri="{FF2B5EF4-FFF2-40B4-BE49-F238E27FC236}">
                <a16:creationId xmlns:a16="http://schemas.microsoft.com/office/drawing/2014/main" id="{123CBE30-35C1-1A85-04F4-A8083BC24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757721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6DE-B951-BA89-51FA-2AE78ECB04FF}"/>
            </a:ext>
          </a:extLst>
        </p:cNvPr>
        <p:cNvGrpSpPr/>
        <p:nvPr/>
      </p:nvGrpSpPr>
      <p:grpSpPr>
        <a:xfrm>
          <a:off x="0" y="0"/>
          <a:ext cx="0" cy="0"/>
          <a:chOff x="0" y="0"/>
          <a:chExt cx="0" cy="0"/>
        </a:xfrm>
      </p:grpSpPr>
      <p:pic>
        <p:nvPicPr>
          <p:cNvPr id="3" name="Picture 2" descr="A line of colored lines on a black background&#10;&#10;AI-generated content may be incorrect.">
            <a:extLst>
              <a:ext uri="{FF2B5EF4-FFF2-40B4-BE49-F238E27FC236}">
                <a16:creationId xmlns:a16="http://schemas.microsoft.com/office/drawing/2014/main" id="{D7C74C07-EE92-1EDC-A178-7A4AF79B0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764939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E3AA-7DFB-6786-AFAF-FB72AC1E6F7E}"/>
            </a:ext>
          </a:extLst>
        </p:cNvPr>
        <p:cNvGrpSpPr/>
        <p:nvPr/>
      </p:nvGrpSpPr>
      <p:grpSpPr>
        <a:xfrm>
          <a:off x="0" y="0"/>
          <a:ext cx="0" cy="0"/>
          <a:chOff x="0" y="0"/>
          <a:chExt cx="0" cy="0"/>
        </a:xfrm>
      </p:grpSpPr>
      <p:pic>
        <p:nvPicPr>
          <p:cNvPr id="3" name="Picture 2" descr="A black background with colorful lines&#10;&#10;AI-generated content may be incorrect.">
            <a:extLst>
              <a:ext uri="{FF2B5EF4-FFF2-40B4-BE49-F238E27FC236}">
                <a16:creationId xmlns:a16="http://schemas.microsoft.com/office/drawing/2014/main" id="{B733DABA-4D48-2073-7010-B476278C2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419535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ACD06-A7DD-85BF-F54D-A75A3C818C86}"/>
              </a:ext>
            </a:extLst>
          </p:cNvPr>
          <p:cNvPicPr>
            <a:picLocks noChangeAspect="1"/>
          </p:cNvPicPr>
          <p:nvPr/>
        </p:nvPicPr>
        <p:blipFill>
          <a:blip r:embed="rId2">
            <a:alphaModFix amt="39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A805F714-CB3D-D2DE-ECE1-D58E809D0B98}"/>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775984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F48E3-90BC-CCEF-0A62-44B417BFF249}"/>
              </a:ext>
            </a:extLst>
          </p:cNvPr>
          <p:cNvSpPr txBox="1"/>
          <p:nvPr/>
        </p:nvSpPr>
        <p:spPr>
          <a:xfrm>
            <a:off x="1985842" y="2305616"/>
            <a:ext cx="8220317" cy="2246769"/>
          </a:xfrm>
          <a:prstGeom prst="rect">
            <a:avLst/>
          </a:prstGeom>
          <a:noFill/>
        </p:spPr>
        <p:txBody>
          <a:bodyPr wrap="square" rtlCol="0">
            <a:spAutoFit/>
          </a:bodyPr>
          <a:lstStyle/>
          <a:p>
            <a:r>
              <a:rPr lang="en-US" sz="2000" dirty="0"/>
              <a:t>Eliminating mosquito-borne diseases is a difficult but necessary task.</a:t>
            </a:r>
          </a:p>
          <a:p>
            <a:endParaRPr lang="en-US" sz="2000" dirty="0"/>
          </a:p>
          <a:p>
            <a:endParaRPr lang="en-US" sz="2000" dirty="0"/>
          </a:p>
          <a:p>
            <a:r>
              <a:rPr lang="en-US" sz="2000" dirty="0"/>
              <a:t>Past solutions won’t work for current and future problems.</a:t>
            </a:r>
          </a:p>
          <a:p>
            <a:endParaRPr lang="en-US" sz="2000" dirty="0"/>
          </a:p>
          <a:p>
            <a:endParaRPr lang="en-US" sz="2000" dirty="0"/>
          </a:p>
          <a:p>
            <a:r>
              <a:rPr lang="en-US" sz="2000" dirty="0"/>
              <a:t>We need all hands on deck.</a:t>
            </a:r>
          </a:p>
        </p:txBody>
      </p:sp>
    </p:spTree>
    <p:extLst>
      <p:ext uri="{BB962C8B-B14F-4D97-AF65-F5344CB8AC3E}">
        <p14:creationId xmlns:p14="http://schemas.microsoft.com/office/powerpoint/2010/main" val="713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69221F3D-B019-9BD6-6213-F6FACF17A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xmlns:a14="http://schemas.microsoft.com/office/drawing/2010/main">
        <mc:Choice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r>
                                        <a:rPr lang="en-US" sz="2400" b="1" i="1" smtClean="0">
                                          <a:latin typeface="Cambria Math" panose="02040503050406030204" pitchFamily="18" charset="0"/>
                                        </a:rPr>
                                        <m:t>𝐀</m:t>
                                      </m:r>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0734"/>
                          </a:stretch>
                        </a:blipFill>
                      </a:tcPr>
                    </a:tc>
                    <a:tc>
                      <a:txBody>
                        <a:bodyPr/>
                        <a:lstStyle/>
                        <a:p>
                          <a:endParaRPr lang="en-US"/>
                        </a:p>
                      </a:txBody>
                      <a:tcPr>
                        <a:blipFill>
                          <a:blip r:embed="rId2"/>
                          <a:stretch>
                            <a:fillRect l="-119630" t="-6422" r="-462" b="-180734"/>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03936">
                    <a:tc>
                      <a:txBody>
                        <a:bodyPr/>
                        <a:lstStyle/>
                        <a:p>
                          <a:r>
                            <a:rPr lang="en-US" sz="2400" b="1" dirty="0"/>
                            <a:t>Mechanistic:</a:t>
                          </a:r>
                        </a:p>
                      </a:txBody>
                      <a:tcPr>
                        <a:noFill/>
                      </a:tcPr>
                    </a:tc>
                    <a:tc>
                      <a:txBody>
                        <a:bodyPr/>
                        <a:lstStyle/>
                        <a:p>
                          <a:endParaRPr lang="en-US"/>
                        </a:p>
                      </a:txBody>
                      <a:tcPr>
                        <a:blipFill>
                          <a:blip r:embed="rId2"/>
                          <a:stretch>
                            <a:fillRect l="-183060" t="-249398" r="-237705" b="-27711"/>
                          </a:stretch>
                        </a:blipFill>
                      </a:tcPr>
                    </a:tc>
                    <a:tc>
                      <a:txBody>
                        <a:bodyPr/>
                        <a:lstStyle/>
                        <a:p>
                          <a:endParaRPr lang="en-US"/>
                        </a:p>
                      </a:txBody>
                      <a:tcPr anchor="ctr">
                        <a:blipFill>
                          <a:blip r:embed="rId2"/>
                          <a:stretch>
                            <a:fillRect l="-119630" t="-249398" r="-462" b="-27711"/>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083" b="3083"/>
          <a:stretch/>
        </p:blipFill>
        <p:spPr>
          <a:xfrm>
            <a:off x="305841" y="305627"/>
            <a:ext cx="5656716" cy="2985733"/>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t="1388" b="1388"/>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121890</TotalTime>
  <Words>5521</Words>
  <Application>Microsoft Office PowerPoint</Application>
  <PresentationFormat>Widescreen</PresentationFormat>
  <Paragraphs>1179</Paragraphs>
  <Slides>110</Slides>
  <Notes>23</Notes>
  <HiddenSlides>13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110</vt:i4>
      </vt:variant>
    </vt:vector>
  </HeadingPairs>
  <TitlesOfParts>
    <vt:vector size="116" baseType="lpstr">
      <vt:lpstr>Aptos</vt:lpstr>
      <vt:lpstr>Aptos Display</vt:lpstr>
      <vt:lpstr>Arial</vt:lpstr>
      <vt:lpstr>Cambria Math</vt:lpstr>
      <vt:lpstr>Wingdings</vt:lpstr>
      <vt:lpstr>Office Theme</vt:lpstr>
      <vt:lpstr>Blending Mosquito Biting Dynamics into Disease Transmission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blood-feeding process</vt:lpstr>
      <vt:lpstr>Multiple biting – attempting to feed more than once in a reproductive cycle –  is common among mosquitoes</vt:lpstr>
      <vt:lpstr>Drivers of multiple biting</vt:lpstr>
      <vt:lpstr>PowerPoint Presentation</vt:lpstr>
      <vt:lpstr>Multiple biting may multiply transmission</vt:lpstr>
      <vt:lpstr>PowerPoint Presentation</vt:lpstr>
      <vt:lpstr>PowerPoint Presentation</vt:lpstr>
      <vt:lpstr>PowerPoint Presentation</vt:lpstr>
      <vt:lpstr>PowerPoint Presentation</vt:lpstr>
      <vt:lpstr>PowerPoint Presentation</vt:lpstr>
      <vt:lpstr>PowerPoint Presentation</vt:lpstr>
      <vt:lpstr>Phase-type distributions generalize the exponential distribution </vt:lpstr>
      <vt:lpstr>"Exp" (a)"=PH" (1, -a) </vt:lpstr>
      <vt:lpstr>"Erlang" (a,n)"=PH" (α ⃗, A) </vt:lpstr>
      <vt:lpstr>"Erlang" (na,n)"=PH" (α ⃗, A) </vt:lpstr>
      <vt:lpstr>Phase-type distributions represent general Markov processes</vt:lpstr>
      <vt:lpstr>PowerPoint Presentation</vt:lpstr>
      <vt:lpstr>PowerPoint Presentation</vt:lpstr>
      <vt:lpstr>Phase-type distributions: "PH" (α ⃗, A)</vt:lpstr>
      <vt:lpstr>Phase-type distributions: "PH" (α ⃗, A)</vt:lpstr>
      <vt:lpstr>"Erlang" (na,n)"=PH" (α ⃗, A) </vt:lpstr>
      <vt:lpstr>"Erlang" (na,n)"=PH" (α ⃗, A) </vt:lpstr>
      <vt:lpstr>Generalized linear chain trick (Hurtado &amp; Kirosingh, 2019)</vt:lpstr>
      <vt:lpstr>PowerPoint Presentation</vt:lpstr>
      <vt:lpstr>Mosquito population demographic model Exponential biting rate</vt:lpstr>
      <vt:lpstr>PowerPoint Presentation</vt:lpstr>
      <vt:lpstr>PowerPoint Presentation</vt:lpstr>
      <vt:lpstr>PowerPoint Presentation</vt:lpstr>
      <vt:lpstr>PowerPoint Presentation</vt:lpstr>
      <vt:lpstr>Base mosquito demographic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 transmission and development</vt:lpstr>
      <vt:lpstr>Forces of infection</vt:lpstr>
      <vt:lpstr>PowerPoint Presentation</vt:lpstr>
      <vt:lpstr>PowerPoint Presentation</vt:lpstr>
      <vt:lpstr>PowerPoint Presentation</vt:lpstr>
      <vt:lpstr>Comparing models of the mosquito biting process</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Mechanistic</vt:lpstr>
      <vt:lpstr>Empirical</vt:lpstr>
      <vt:lpstr>Phenomenological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168</cp:revision>
  <dcterms:created xsi:type="dcterms:W3CDTF">2024-06-14T19:36:46Z</dcterms:created>
  <dcterms:modified xsi:type="dcterms:W3CDTF">2025-03-01T02:07:25Z</dcterms:modified>
</cp:coreProperties>
</file>